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79" r:id="rId7"/>
    <p:sldMasterId id="2147483688" r:id="rId8"/>
  </p:sldMasterIdLst>
  <p:notesMasterIdLst>
    <p:notesMasterId r:id="rId41"/>
  </p:notesMasterIdLst>
  <p:sldIdLst>
    <p:sldId id="256" r:id="rId9"/>
    <p:sldId id="634" r:id="rId10"/>
    <p:sldId id="632" r:id="rId11"/>
    <p:sldId id="650" r:id="rId12"/>
    <p:sldId id="659" r:id="rId13"/>
    <p:sldId id="698" r:id="rId14"/>
    <p:sldId id="635" r:id="rId15"/>
    <p:sldId id="561" r:id="rId16"/>
    <p:sldId id="616" r:id="rId17"/>
    <p:sldId id="631" r:id="rId18"/>
    <p:sldId id="564" r:id="rId19"/>
    <p:sldId id="720" r:id="rId20"/>
    <p:sldId id="636" r:id="rId21"/>
    <p:sldId id="633" r:id="rId22"/>
    <p:sldId id="629" r:id="rId23"/>
    <p:sldId id="638" r:id="rId24"/>
    <p:sldId id="718" r:id="rId25"/>
    <p:sldId id="719" r:id="rId26"/>
    <p:sldId id="656" r:id="rId27"/>
    <p:sldId id="696" r:id="rId28"/>
    <p:sldId id="697" r:id="rId29"/>
    <p:sldId id="705" r:id="rId30"/>
    <p:sldId id="713" r:id="rId31"/>
    <p:sldId id="710" r:id="rId32"/>
    <p:sldId id="711" r:id="rId33"/>
    <p:sldId id="706" r:id="rId34"/>
    <p:sldId id="717" r:id="rId35"/>
    <p:sldId id="637" r:id="rId36"/>
    <p:sldId id="257" r:id="rId37"/>
    <p:sldId id="660" r:id="rId38"/>
    <p:sldId id="709" r:id="rId39"/>
    <p:sldId id="6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9" d="100"/>
          <a:sy n="69" d="100"/>
        </p:scale>
        <p:origin x="5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E2293-7C66-4983-9AE4-51665BEEC2FC}" type="datetimeFigureOut">
              <a:rPr lang="en-ZA" smtClean="0"/>
              <a:t>2020/11/09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B43CA-D68D-4207-85F4-F125F856922D}" type="slidenum">
              <a:rPr lang="en-ZA" smtClean="0"/>
              <a:t>‹#›</a:t>
            </a:fld>
            <a:endParaRPr lang="en-ZA"/>
          </a:p>
        </p:txBody>
      </p:sp>
    </p:spTree>
    <p:extLst>
      <p:ext uri="{BB962C8B-B14F-4D97-AF65-F5344CB8AC3E}">
        <p14:creationId xmlns:p14="http://schemas.microsoft.com/office/powerpoint/2010/main" val="141203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FB01CE0-A1C4-44D0-A202-07406DB4D6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959851-F508-4B96-ABEB-3E7947AF23C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510F1323-9EA3-4D13-9144-6DD187BBE42C}"/>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578C2265-3658-44C8-8291-D9988CE38D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E1F0-039E-454C-B454-1FDCD59880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5529FE8-DD2B-4DF8-8790-CBFD0117DE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DBD8309-E63A-4592-9429-CA8F5615DED5}"/>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5" name="Footer Placeholder 4">
            <a:extLst>
              <a:ext uri="{FF2B5EF4-FFF2-40B4-BE49-F238E27FC236}">
                <a16:creationId xmlns:a16="http://schemas.microsoft.com/office/drawing/2014/main" id="{BCA0553F-9E34-4013-8418-B33C7830088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60FCFB8-BA87-4A12-8EC5-EE399A68DD6C}"/>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180975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5B40-B3FF-4C39-B8A7-17B878BF100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C711761-C3A7-4B80-9A78-764FEF22F9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8E798C0-67EE-4EF0-BD6D-5434FEF53837}"/>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5" name="Footer Placeholder 4">
            <a:extLst>
              <a:ext uri="{FF2B5EF4-FFF2-40B4-BE49-F238E27FC236}">
                <a16:creationId xmlns:a16="http://schemas.microsoft.com/office/drawing/2014/main" id="{04A9C492-1EFE-4844-99A5-DBF6E6A6A5F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E86DFC7-300E-4CF4-A7C5-F218DAA0F184}"/>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10234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7807E-65A5-41ED-B884-F811B8EBFF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8E53BF4-DE21-43C0-AA6C-18A13779DB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B708F98-ABFA-4DC3-B505-EE046F8FD7C8}"/>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5" name="Footer Placeholder 4">
            <a:extLst>
              <a:ext uri="{FF2B5EF4-FFF2-40B4-BE49-F238E27FC236}">
                <a16:creationId xmlns:a16="http://schemas.microsoft.com/office/drawing/2014/main" id="{83D71C09-C558-49F1-ACF8-4B7670AAEE5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4307D8F-A2C9-473B-A5FD-6EC4E61F2043}"/>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331612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7C975E5F-B348-4794-BBC3-F20EE5837927}"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102073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10" name="Footer Placeholder 7"/>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11" name="Slide Number Placeholder 8"/>
          <p:cNvSpPr>
            <a:spLocks noGrp="1"/>
          </p:cNvSpPr>
          <p:nvPr>
            <p:ph type="sldNum" sz="quarter" idx="12"/>
          </p:nvPr>
        </p:nvSpPr>
        <p:spPr/>
        <p:txBody>
          <a:bodyPr/>
          <a:lstStyle>
            <a:lvl1pPr>
              <a:defRPr/>
            </a:lvl1pPr>
          </a:lstStyle>
          <a:p>
            <a:fld id="{720C6ED4-D6CA-4550-A997-B4D3E244B271}"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1990006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6" name="Footer Placeholder 3"/>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357BBC81-1105-468F-8C99-C1870CEE8D46}"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1076529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5" name="Footer Placeholder 2"/>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fld id="{F9798779-558D-4F27-B34A-5D61DB48D4AB}"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2700081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8CA2B4FF-55B1-4172-9613-89642E193A35}"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225102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8" name="Footer Placeholder 5"/>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580B61DE-887E-419D-A418-303B2D99D37A}"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3249551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Powerpoint Presentation T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1"/>
            <a:ext cx="12236451"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werpoint Presentation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7"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1940D2EF-66B1-4F26-B7F0-3315A294D424}" type="slidenum">
              <a:rPr lang="en-US" altLang="en-US"/>
              <a:pPr/>
              <a:t>‹#›</a:t>
            </a:fld>
            <a:endParaRPr lang="en-US" altLang="en-US" sz="1400" b="0" dirty="0">
              <a:solidFill>
                <a:srgbClr val="000000"/>
              </a:solidFill>
            </a:endParaRPr>
          </a:p>
        </p:txBody>
      </p:sp>
    </p:spTree>
    <p:extLst>
      <p:ext uri="{BB962C8B-B14F-4D97-AF65-F5344CB8AC3E}">
        <p14:creationId xmlns:p14="http://schemas.microsoft.com/office/powerpoint/2010/main" val="3807165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GB" dirty="0"/>
          </a:p>
        </p:txBody>
      </p:sp>
      <p:sp>
        <p:nvSpPr>
          <p:cNvPr id="5" name="Rectangle 6"/>
          <p:cNvSpPr>
            <a:spLocks noGrp="1" noChangeArrowheads="1"/>
          </p:cNvSpPr>
          <p:nvPr>
            <p:ph type="sldNum" sz="quarter" idx="11"/>
          </p:nvPr>
        </p:nvSpPr>
        <p:spPr/>
        <p:txBody>
          <a:bodyPr/>
          <a:lstStyle>
            <a:lvl1pPr>
              <a:defRPr/>
            </a:lvl1pPr>
          </a:lstStyle>
          <a:p>
            <a:fld id="{E8CEE0D3-7E42-4A8C-A0F5-1F4AED636146}" type="slidenum">
              <a:rPr lang="en-GB" altLang="en-US"/>
              <a:pPr/>
              <a:t>‹#›</a:t>
            </a:fld>
            <a:endParaRPr lang="en-GB" altLang="en-US" dirty="0"/>
          </a:p>
        </p:txBody>
      </p:sp>
    </p:spTree>
    <p:extLst>
      <p:ext uri="{BB962C8B-B14F-4D97-AF65-F5344CB8AC3E}">
        <p14:creationId xmlns:p14="http://schemas.microsoft.com/office/powerpoint/2010/main" val="31193125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6164-0986-4087-83F1-74307E6F962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8A0675B-A9EF-4938-BD27-2C521DECA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B04DC4F-BF95-4B99-8C0D-2576B724D149}"/>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5" name="Footer Placeholder 4">
            <a:extLst>
              <a:ext uri="{FF2B5EF4-FFF2-40B4-BE49-F238E27FC236}">
                <a16:creationId xmlns:a16="http://schemas.microsoft.com/office/drawing/2014/main" id="{937F69BE-7963-4A9B-B8A4-ABA044E37E8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C6FE13A-01CD-42E8-A5FD-DBB228324A4C}"/>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2020723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420035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owerpoint Presentation Banner">
            <a:extLst>
              <a:ext uri="{FF2B5EF4-FFF2-40B4-BE49-F238E27FC236}">
                <a16:creationId xmlns:a16="http://schemas.microsoft.com/office/drawing/2014/main" id="{F0E73287-FC56-4E15-B3EC-133725F69C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a:extLst>
              <a:ext uri="{FF2B5EF4-FFF2-40B4-BE49-F238E27FC236}">
                <a16:creationId xmlns:a16="http://schemas.microsoft.com/office/drawing/2014/main" id="{5844CB0D-E0D7-4F4C-A541-3BDB55F6B6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295400"/>
            <a:ext cx="57404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295400"/>
            <a:ext cx="57404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F2932D51-A11B-4EED-9D30-60760E6438D7}"/>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8" name="Footer Placeholder 5">
            <a:extLst>
              <a:ext uri="{FF2B5EF4-FFF2-40B4-BE49-F238E27FC236}">
                <a16:creationId xmlns:a16="http://schemas.microsoft.com/office/drawing/2014/main" id="{EF5C74E3-F9A2-4D35-9C3F-D002C8586AA8}"/>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C4335DD9-2118-4A26-A1A4-22D87B0126CF}"/>
              </a:ext>
            </a:extLst>
          </p:cNvPr>
          <p:cNvSpPr>
            <a:spLocks noGrp="1"/>
          </p:cNvSpPr>
          <p:nvPr>
            <p:ph type="sldNum" sz="quarter" idx="12"/>
          </p:nvPr>
        </p:nvSpPr>
        <p:spPr/>
        <p:txBody>
          <a:bodyPr/>
          <a:lstStyle>
            <a:lvl1pPr>
              <a:defRPr/>
            </a:lvl1pPr>
          </a:lstStyle>
          <a:p>
            <a:fld id="{88D61ED3-3EA6-4343-8571-F64C8600841B}"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248387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Powerpoint Presentation Banner">
            <a:extLst>
              <a:ext uri="{FF2B5EF4-FFF2-40B4-BE49-F238E27FC236}">
                <a16:creationId xmlns:a16="http://schemas.microsoft.com/office/drawing/2014/main" id="{AFA9D19B-1EEB-4977-BC91-4751621420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werpoint Presentation T Banner">
            <a:extLst>
              <a:ext uri="{FF2B5EF4-FFF2-40B4-BE49-F238E27FC236}">
                <a16:creationId xmlns:a16="http://schemas.microsoft.com/office/drawing/2014/main" id="{F38D35BD-6D43-4721-8F3A-6495596A0F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A690E6D3-5AE8-45F7-9051-2E2B104E53D2}"/>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10" name="Footer Placeholder 7">
            <a:extLst>
              <a:ext uri="{FF2B5EF4-FFF2-40B4-BE49-F238E27FC236}">
                <a16:creationId xmlns:a16="http://schemas.microsoft.com/office/drawing/2014/main" id="{F8C38DEF-89FE-4DED-9CF8-5B51BFDFB93F}"/>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11" name="Slide Number Placeholder 8">
            <a:extLst>
              <a:ext uri="{FF2B5EF4-FFF2-40B4-BE49-F238E27FC236}">
                <a16:creationId xmlns:a16="http://schemas.microsoft.com/office/drawing/2014/main" id="{78E4308F-83D4-4A76-B9B2-79E0CB767894}"/>
              </a:ext>
            </a:extLst>
          </p:cNvPr>
          <p:cNvSpPr>
            <a:spLocks noGrp="1"/>
          </p:cNvSpPr>
          <p:nvPr>
            <p:ph type="sldNum" sz="quarter" idx="12"/>
          </p:nvPr>
        </p:nvSpPr>
        <p:spPr/>
        <p:txBody>
          <a:bodyPr/>
          <a:lstStyle>
            <a:lvl1pPr>
              <a:defRPr/>
            </a:lvl1pPr>
          </a:lstStyle>
          <a:p>
            <a:fld id="{618F9A44-7428-4EF6-A9AE-188027050C1D}"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2600457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Powerpoint Presentation Banner">
            <a:extLst>
              <a:ext uri="{FF2B5EF4-FFF2-40B4-BE49-F238E27FC236}">
                <a16:creationId xmlns:a16="http://schemas.microsoft.com/office/drawing/2014/main" id="{4A2AD6C7-5FDB-415C-B94A-3C77C43C2E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werpoint Presentation T Banner">
            <a:extLst>
              <a:ext uri="{FF2B5EF4-FFF2-40B4-BE49-F238E27FC236}">
                <a16:creationId xmlns:a16="http://schemas.microsoft.com/office/drawing/2014/main" id="{88ECBC90-7C12-4068-A395-D06689AED00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a:extLst>
              <a:ext uri="{FF2B5EF4-FFF2-40B4-BE49-F238E27FC236}">
                <a16:creationId xmlns:a16="http://schemas.microsoft.com/office/drawing/2014/main" id="{272DCEC0-65B8-4BF1-B602-FE84E2CFF65D}"/>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6" name="Footer Placeholder 3">
            <a:extLst>
              <a:ext uri="{FF2B5EF4-FFF2-40B4-BE49-F238E27FC236}">
                <a16:creationId xmlns:a16="http://schemas.microsoft.com/office/drawing/2014/main" id="{B8BE56E4-0CBD-4553-96DA-7BB7D49B11B8}"/>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7" name="Slide Number Placeholder 4">
            <a:extLst>
              <a:ext uri="{FF2B5EF4-FFF2-40B4-BE49-F238E27FC236}">
                <a16:creationId xmlns:a16="http://schemas.microsoft.com/office/drawing/2014/main" id="{4FBB0E34-B68B-4DE4-AE1D-539A167C0069}"/>
              </a:ext>
            </a:extLst>
          </p:cNvPr>
          <p:cNvSpPr>
            <a:spLocks noGrp="1"/>
          </p:cNvSpPr>
          <p:nvPr>
            <p:ph type="sldNum" sz="quarter" idx="12"/>
          </p:nvPr>
        </p:nvSpPr>
        <p:spPr/>
        <p:txBody>
          <a:bodyPr/>
          <a:lstStyle>
            <a:lvl1pPr>
              <a:defRPr/>
            </a:lvl1pPr>
          </a:lstStyle>
          <a:p>
            <a:fld id="{694C631D-E2C7-4673-8D1D-5DB046D9B56B}"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338716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owerpoint Presentation Banner">
            <a:extLst>
              <a:ext uri="{FF2B5EF4-FFF2-40B4-BE49-F238E27FC236}">
                <a16:creationId xmlns:a16="http://schemas.microsoft.com/office/drawing/2014/main" id="{244F7B04-87B8-4D0D-8014-83FCE46289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owerpoint Presentation T Banner">
            <a:extLst>
              <a:ext uri="{FF2B5EF4-FFF2-40B4-BE49-F238E27FC236}">
                <a16:creationId xmlns:a16="http://schemas.microsoft.com/office/drawing/2014/main" id="{34E26ADC-B35B-41A6-A116-2308F4E078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146DC6BD-5C0C-4A65-AED5-DFEDF0B8ABE1}"/>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5" name="Footer Placeholder 2">
            <a:extLst>
              <a:ext uri="{FF2B5EF4-FFF2-40B4-BE49-F238E27FC236}">
                <a16:creationId xmlns:a16="http://schemas.microsoft.com/office/drawing/2014/main" id="{59076DCA-8B37-4E5F-9128-A37B9F4D5E16}"/>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3">
            <a:extLst>
              <a:ext uri="{FF2B5EF4-FFF2-40B4-BE49-F238E27FC236}">
                <a16:creationId xmlns:a16="http://schemas.microsoft.com/office/drawing/2014/main" id="{F5B5BADE-A8D0-43C4-B8D0-E6DC65B63AEC}"/>
              </a:ext>
            </a:extLst>
          </p:cNvPr>
          <p:cNvSpPr>
            <a:spLocks noGrp="1"/>
          </p:cNvSpPr>
          <p:nvPr>
            <p:ph type="sldNum" sz="quarter" idx="12"/>
          </p:nvPr>
        </p:nvSpPr>
        <p:spPr/>
        <p:txBody>
          <a:bodyPr/>
          <a:lstStyle>
            <a:lvl1pPr>
              <a:defRPr/>
            </a:lvl1pPr>
          </a:lstStyle>
          <a:p>
            <a:fld id="{BD5C92C0-043C-4312-AEB3-B1344C271343}"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2894420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Powerpoint Presentation Banner">
            <a:extLst>
              <a:ext uri="{FF2B5EF4-FFF2-40B4-BE49-F238E27FC236}">
                <a16:creationId xmlns:a16="http://schemas.microsoft.com/office/drawing/2014/main" id="{ECCBDA55-33FC-4EA8-86DD-9A8B20F9AE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a:extLst>
              <a:ext uri="{FF2B5EF4-FFF2-40B4-BE49-F238E27FC236}">
                <a16:creationId xmlns:a16="http://schemas.microsoft.com/office/drawing/2014/main" id="{75CF4892-7310-461A-8902-8C3F2717E1E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a:extLst>
              <a:ext uri="{FF2B5EF4-FFF2-40B4-BE49-F238E27FC236}">
                <a16:creationId xmlns:a16="http://schemas.microsoft.com/office/drawing/2014/main" id="{164B302A-2C99-49F3-9F76-7D7F41BD3EF1}"/>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8" name="Footer Placeholder 5">
            <a:extLst>
              <a:ext uri="{FF2B5EF4-FFF2-40B4-BE49-F238E27FC236}">
                <a16:creationId xmlns:a16="http://schemas.microsoft.com/office/drawing/2014/main" id="{A20D7CE3-44CE-42C8-BE4F-DDB27F181AC1}"/>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24A8A1C5-E946-4BDF-A53D-D5C463EA64AD}"/>
              </a:ext>
            </a:extLst>
          </p:cNvPr>
          <p:cNvSpPr>
            <a:spLocks noGrp="1"/>
          </p:cNvSpPr>
          <p:nvPr>
            <p:ph type="sldNum" sz="quarter" idx="12"/>
          </p:nvPr>
        </p:nvSpPr>
        <p:spPr/>
        <p:txBody>
          <a:bodyPr/>
          <a:lstStyle>
            <a:lvl1pPr>
              <a:defRPr/>
            </a:lvl1pPr>
          </a:lstStyle>
          <a:p>
            <a:fld id="{E352DD69-026C-4974-BE69-D113ACE56436}"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4043691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Powerpoint Presentation Banner">
            <a:extLst>
              <a:ext uri="{FF2B5EF4-FFF2-40B4-BE49-F238E27FC236}">
                <a16:creationId xmlns:a16="http://schemas.microsoft.com/office/drawing/2014/main" id="{78D822B3-6877-40BF-9CA7-F47D38A5AF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a:extLst>
              <a:ext uri="{FF2B5EF4-FFF2-40B4-BE49-F238E27FC236}">
                <a16:creationId xmlns:a16="http://schemas.microsoft.com/office/drawing/2014/main" id="{285AA5C1-49B3-4CF2-9F5D-A46CC89A8B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a:extLst>
              <a:ext uri="{FF2B5EF4-FFF2-40B4-BE49-F238E27FC236}">
                <a16:creationId xmlns:a16="http://schemas.microsoft.com/office/drawing/2014/main" id="{9FFDD6A0-2F1B-42B4-BA1E-62CBDD268A2E}"/>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8" name="Footer Placeholder 5">
            <a:extLst>
              <a:ext uri="{FF2B5EF4-FFF2-40B4-BE49-F238E27FC236}">
                <a16:creationId xmlns:a16="http://schemas.microsoft.com/office/drawing/2014/main" id="{C50D236B-CF70-497B-A5BB-9F316993DBCA}"/>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6F0E2FCD-287B-4EAB-B8DB-0606DDFEEFBB}"/>
              </a:ext>
            </a:extLst>
          </p:cNvPr>
          <p:cNvSpPr>
            <a:spLocks noGrp="1"/>
          </p:cNvSpPr>
          <p:nvPr>
            <p:ph type="sldNum" sz="quarter" idx="12"/>
          </p:nvPr>
        </p:nvSpPr>
        <p:spPr/>
        <p:txBody>
          <a:bodyPr/>
          <a:lstStyle>
            <a:lvl1pPr>
              <a:defRPr/>
            </a:lvl1pPr>
          </a:lstStyle>
          <a:p>
            <a:fld id="{E0228DFF-2A17-4050-9BA5-E286A5DED138}"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4032375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Powerpoint Presentation T Banner">
            <a:extLst>
              <a:ext uri="{FF2B5EF4-FFF2-40B4-BE49-F238E27FC236}">
                <a16:creationId xmlns:a16="http://schemas.microsoft.com/office/drawing/2014/main" id="{198850CF-527D-40B9-A830-E964E7DA97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1"/>
            <a:ext cx="12236451"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werpoint Presentation Banner">
            <a:extLst>
              <a:ext uri="{FF2B5EF4-FFF2-40B4-BE49-F238E27FC236}">
                <a16:creationId xmlns:a16="http://schemas.microsoft.com/office/drawing/2014/main" id="{5BC57A5B-D45D-43C3-87DC-F9E259A1877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71F84515-E384-462C-A9FA-69C2271A5E20}"/>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7" name="Footer Placeholder 4">
            <a:extLst>
              <a:ext uri="{FF2B5EF4-FFF2-40B4-BE49-F238E27FC236}">
                <a16:creationId xmlns:a16="http://schemas.microsoft.com/office/drawing/2014/main" id="{DF914872-4BD2-47C1-8262-40B4D9C7F561}"/>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EFBFF29F-9823-4F72-B86F-CC533A8EB34B}"/>
              </a:ext>
            </a:extLst>
          </p:cNvPr>
          <p:cNvSpPr>
            <a:spLocks noGrp="1"/>
          </p:cNvSpPr>
          <p:nvPr>
            <p:ph type="sldNum" sz="quarter" idx="12"/>
          </p:nvPr>
        </p:nvSpPr>
        <p:spPr/>
        <p:txBody>
          <a:bodyPr/>
          <a:lstStyle>
            <a:lvl1pPr>
              <a:defRPr/>
            </a:lvl1pPr>
          </a:lstStyle>
          <a:p>
            <a:fld id="{51332074-B7B9-4E33-9F8E-9C7562886E77}"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1221338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976652F-7D7F-42B9-9116-AB19FEF5432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3066071-9FD1-439D-A230-13E1D6C9B3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31E2FF-91AE-4587-AA4F-F827D053BEED}"/>
              </a:ext>
            </a:extLst>
          </p:cNvPr>
          <p:cNvSpPr>
            <a:spLocks noGrp="1"/>
          </p:cNvSpPr>
          <p:nvPr>
            <p:ph type="sldNum" sz="quarter" idx="12"/>
          </p:nvPr>
        </p:nvSpPr>
        <p:spPr/>
        <p:txBody>
          <a:bodyPr/>
          <a:lstStyle>
            <a:lvl1pPr>
              <a:defRPr/>
            </a:lvl1pPr>
          </a:lstStyle>
          <a:p>
            <a:fld id="{51BE2305-736E-4873-8E3D-607F07FB7F40}" type="slidenum">
              <a:rPr lang="en-US" altLang="en-US"/>
              <a:pPr/>
              <a:t>‹#›</a:t>
            </a:fld>
            <a:endParaRPr lang="en-US" altLang="en-US"/>
          </a:p>
        </p:txBody>
      </p:sp>
    </p:spTree>
    <p:extLst>
      <p:ext uri="{BB962C8B-B14F-4D97-AF65-F5344CB8AC3E}">
        <p14:creationId xmlns:p14="http://schemas.microsoft.com/office/powerpoint/2010/main" val="920119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owerpoint Presentation Banner">
            <a:extLst>
              <a:ext uri="{FF2B5EF4-FFF2-40B4-BE49-F238E27FC236}">
                <a16:creationId xmlns:a16="http://schemas.microsoft.com/office/drawing/2014/main" id="{D2DDCA46-31B0-4AC8-8E34-494FC397CF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a:extLst>
              <a:ext uri="{FF2B5EF4-FFF2-40B4-BE49-F238E27FC236}">
                <a16:creationId xmlns:a16="http://schemas.microsoft.com/office/drawing/2014/main" id="{0F76914B-2B7F-4AA7-B6C1-433DB705D2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295400"/>
            <a:ext cx="57404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295400"/>
            <a:ext cx="57404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A2FE1566-78BE-4461-895A-1F12A12C7A89}"/>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8" name="Footer Placeholder 5">
            <a:extLst>
              <a:ext uri="{FF2B5EF4-FFF2-40B4-BE49-F238E27FC236}">
                <a16:creationId xmlns:a16="http://schemas.microsoft.com/office/drawing/2014/main" id="{A076EC6C-C012-46B4-9284-100776A87473}"/>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0938B3FA-7FD2-4BCE-9E01-131A1DE374B0}"/>
              </a:ext>
            </a:extLst>
          </p:cNvPr>
          <p:cNvSpPr>
            <a:spLocks noGrp="1"/>
          </p:cNvSpPr>
          <p:nvPr>
            <p:ph type="sldNum" sz="quarter" idx="12"/>
          </p:nvPr>
        </p:nvSpPr>
        <p:spPr/>
        <p:txBody>
          <a:bodyPr/>
          <a:lstStyle>
            <a:lvl1pPr>
              <a:defRPr/>
            </a:lvl1pPr>
          </a:lstStyle>
          <a:p>
            <a:fld id="{46AEADD8-A30A-456F-9054-799535880A86}"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94281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EE4E-2642-4B29-8D60-B1D4BE9FB0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082A79E5-6817-43BD-AD41-C123BFDBB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E2E7E0-386D-40EF-91EB-BCBA7C879E86}"/>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5" name="Footer Placeholder 4">
            <a:extLst>
              <a:ext uri="{FF2B5EF4-FFF2-40B4-BE49-F238E27FC236}">
                <a16:creationId xmlns:a16="http://schemas.microsoft.com/office/drawing/2014/main" id="{4AAF28FA-E4DD-4B6A-8FC7-C2E61839C7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D28DE1-6720-49EC-96D9-59B31BFBD48B}"/>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2018586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Powerpoint Presentation Banner">
            <a:extLst>
              <a:ext uri="{FF2B5EF4-FFF2-40B4-BE49-F238E27FC236}">
                <a16:creationId xmlns:a16="http://schemas.microsoft.com/office/drawing/2014/main" id="{938E6565-C84D-48B5-AF8D-BDD37A3CBC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werpoint Presentation T Banner">
            <a:extLst>
              <a:ext uri="{FF2B5EF4-FFF2-40B4-BE49-F238E27FC236}">
                <a16:creationId xmlns:a16="http://schemas.microsoft.com/office/drawing/2014/main" id="{3748E14E-7EF4-4FC4-B423-B742737AE8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96086028-1DEF-4561-A0E2-EAC76F7BCDCE}"/>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10" name="Footer Placeholder 7">
            <a:extLst>
              <a:ext uri="{FF2B5EF4-FFF2-40B4-BE49-F238E27FC236}">
                <a16:creationId xmlns:a16="http://schemas.microsoft.com/office/drawing/2014/main" id="{E76B6C3E-0AAA-4FB6-BDF5-728DE66AC438}"/>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11" name="Slide Number Placeholder 8">
            <a:extLst>
              <a:ext uri="{FF2B5EF4-FFF2-40B4-BE49-F238E27FC236}">
                <a16:creationId xmlns:a16="http://schemas.microsoft.com/office/drawing/2014/main" id="{AC2F233D-37D1-4E04-BE2E-C5F002F339B0}"/>
              </a:ext>
            </a:extLst>
          </p:cNvPr>
          <p:cNvSpPr>
            <a:spLocks noGrp="1"/>
          </p:cNvSpPr>
          <p:nvPr>
            <p:ph type="sldNum" sz="quarter" idx="12"/>
          </p:nvPr>
        </p:nvSpPr>
        <p:spPr/>
        <p:txBody>
          <a:bodyPr/>
          <a:lstStyle>
            <a:lvl1pPr>
              <a:defRPr/>
            </a:lvl1pPr>
          </a:lstStyle>
          <a:p>
            <a:fld id="{948D6715-EBB3-447D-A2B0-C2A6845D311E}"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1835014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Powerpoint Presentation Banner">
            <a:extLst>
              <a:ext uri="{FF2B5EF4-FFF2-40B4-BE49-F238E27FC236}">
                <a16:creationId xmlns:a16="http://schemas.microsoft.com/office/drawing/2014/main" id="{FE4A9842-E1F0-45C1-B81A-CBC43602DB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werpoint Presentation T Banner">
            <a:extLst>
              <a:ext uri="{FF2B5EF4-FFF2-40B4-BE49-F238E27FC236}">
                <a16:creationId xmlns:a16="http://schemas.microsoft.com/office/drawing/2014/main" id="{43CEE738-A3D9-4738-8E02-BDACA5A9408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a:extLst>
              <a:ext uri="{FF2B5EF4-FFF2-40B4-BE49-F238E27FC236}">
                <a16:creationId xmlns:a16="http://schemas.microsoft.com/office/drawing/2014/main" id="{F4BDFE73-9519-4CDD-A330-FF3D8A9DB10C}"/>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6" name="Footer Placeholder 3">
            <a:extLst>
              <a:ext uri="{FF2B5EF4-FFF2-40B4-BE49-F238E27FC236}">
                <a16:creationId xmlns:a16="http://schemas.microsoft.com/office/drawing/2014/main" id="{57A55D39-D327-4BC2-8366-089113D65070}"/>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7" name="Slide Number Placeholder 4">
            <a:extLst>
              <a:ext uri="{FF2B5EF4-FFF2-40B4-BE49-F238E27FC236}">
                <a16:creationId xmlns:a16="http://schemas.microsoft.com/office/drawing/2014/main" id="{370CC0D9-7407-4407-9433-19F30E12E6AE}"/>
              </a:ext>
            </a:extLst>
          </p:cNvPr>
          <p:cNvSpPr>
            <a:spLocks noGrp="1"/>
          </p:cNvSpPr>
          <p:nvPr>
            <p:ph type="sldNum" sz="quarter" idx="12"/>
          </p:nvPr>
        </p:nvSpPr>
        <p:spPr/>
        <p:txBody>
          <a:bodyPr/>
          <a:lstStyle>
            <a:lvl1pPr>
              <a:defRPr/>
            </a:lvl1pPr>
          </a:lstStyle>
          <a:p>
            <a:fld id="{B0972178-EA2F-4285-A8D8-11EFC42F16EB}"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3027796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owerpoint Presentation Banner">
            <a:extLst>
              <a:ext uri="{FF2B5EF4-FFF2-40B4-BE49-F238E27FC236}">
                <a16:creationId xmlns:a16="http://schemas.microsoft.com/office/drawing/2014/main" id="{4B904789-C4EF-4BB9-9B43-A4655DEA8B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owerpoint Presentation T Banner">
            <a:extLst>
              <a:ext uri="{FF2B5EF4-FFF2-40B4-BE49-F238E27FC236}">
                <a16:creationId xmlns:a16="http://schemas.microsoft.com/office/drawing/2014/main" id="{FAFC582C-A1E7-477E-9FFB-D258B67EB6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DB88B97C-6B66-47E5-8108-319F51CA6D21}"/>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5" name="Footer Placeholder 2">
            <a:extLst>
              <a:ext uri="{FF2B5EF4-FFF2-40B4-BE49-F238E27FC236}">
                <a16:creationId xmlns:a16="http://schemas.microsoft.com/office/drawing/2014/main" id="{2AC68578-80AB-40AA-BB23-CFAACDB3FA0A}"/>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6" name="Slide Number Placeholder 3">
            <a:extLst>
              <a:ext uri="{FF2B5EF4-FFF2-40B4-BE49-F238E27FC236}">
                <a16:creationId xmlns:a16="http://schemas.microsoft.com/office/drawing/2014/main" id="{373D93BC-9DE2-4505-AA6E-06662ADF68BD}"/>
              </a:ext>
            </a:extLst>
          </p:cNvPr>
          <p:cNvSpPr>
            <a:spLocks noGrp="1"/>
          </p:cNvSpPr>
          <p:nvPr>
            <p:ph type="sldNum" sz="quarter" idx="12"/>
          </p:nvPr>
        </p:nvSpPr>
        <p:spPr/>
        <p:txBody>
          <a:bodyPr/>
          <a:lstStyle>
            <a:lvl1pPr>
              <a:defRPr/>
            </a:lvl1pPr>
          </a:lstStyle>
          <a:p>
            <a:fld id="{EEE966D5-3BF3-47CA-A7D6-03A6B071BA80}"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287391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Powerpoint Presentation Banner">
            <a:extLst>
              <a:ext uri="{FF2B5EF4-FFF2-40B4-BE49-F238E27FC236}">
                <a16:creationId xmlns:a16="http://schemas.microsoft.com/office/drawing/2014/main" id="{67ADECB7-1486-489A-979E-26D6218877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a:extLst>
              <a:ext uri="{FF2B5EF4-FFF2-40B4-BE49-F238E27FC236}">
                <a16:creationId xmlns:a16="http://schemas.microsoft.com/office/drawing/2014/main" id="{64D9BDEB-D82E-426C-AC20-66B567992D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a:extLst>
              <a:ext uri="{FF2B5EF4-FFF2-40B4-BE49-F238E27FC236}">
                <a16:creationId xmlns:a16="http://schemas.microsoft.com/office/drawing/2014/main" id="{9161926B-F4F5-43AC-B290-96F9806DBCEB}"/>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8" name="Footer Placeholder 5">
            <a:extLst>
              <a:ext uri="{FF2B5EF4-FFF2-40B4-BE49-F238E27FC236}">
                <a16:creationId xmlns:a16="http://schemas.microsoft.com/office/drawing/2014/main" id="{3E6C0429-A7EA-4BFC-B695-C975BF9C4AA3}"/>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A329858A-DCC4-4C83-B810-C64D75354C16}"/>
              </a:ext>
            </a:extLst>
          </p:cNvPr>
          <p:cNvSpPr>
            <a:spLocks noGrp="1"/>
          </p:cNvSpPr>
          <p:nvPr>
            <p:ph type="sldNum" sz="quarter" idx="12"/>
          </p:nvPr>
        </p:nvSpPr>
        <p:spPr/>
        <p:txBody>
          <a:bodyPr/>
          <a:lstStyle>
            <a:lvl1pPr>
              <a:defRPr/>
            </a:lvl1pPr>
          </a:lstStyle>
          <a:p>
            <a:fld id="{1C7B0E31-477E-4D3F-ACF4-A005EF26DC3E}"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1748622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Powerpoint Presentation Banner">
            <a:extLst>
              <a:ext uri="{FF2B5EF4-FFF2-40B4-BE49-F238E27FC236}">
                <a16:creationId xmlns:a16="http://schemas.microsoft.com/office/drawing/2014/main" id="{B2D2F2B2-7EE3-43A7-8C49-F1B3EBBA2E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a:extLst>
              <a:ext uri="{FF2B5EF4-FFF2-40B4-BE49-F238E27FC236}">
                <a16:creationId xmlns:a16="http://schemas.microsoft.com/office/drawing/2014/main" id="{326DD164-0575-4226-91F7-412C420E79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a:extLst>
              <a:ext uri="{FF2B5EF4-FFF2-40B4-BE49-F238E27FC236}">
                <a16:creationId xmlns:a16="http://schemas.microsoft.com/office/drawing/2014/main" id="{9606041C-9902-4BB1-BB06-C0BF121F0452}"/>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8" name="Footer Placeholder 5">
            <a:extLst>
              <a:ext uri="{FF2B5EF4-FFF2-40B4-BE49-F238E27FC236}">
                <a16:creationId xmlns:a16="http://schemas.microsoft.com/office/drawing/2014/main" id="{962DE071-2F65-49D1-9884-6C61EFF954CD}"/>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19BC2F18-6BE1-4CB7-A413-2A7224FCEE6F}"/>
              </a:ext>
            </a:extLst>
          </p:cNvPr>
          <p:cNvSpPr>
            <a:spLocks noGrp="1"/>
          </p:cNvSpPr>
          <p:nvPr>
            <p:ph type="sldNum" sz="quarter" idx="12"/>
          </p:nvPr>
        </p:nvSpPr>
        <p:spPr/>
        <p:txBody>
          <a:bodyPr/>
          <a:lstStyle>
            <a:lvl1pPr>
              <a:defRPr/>
            </a:lvl1pPr>
          </a:lstStyle>
          <a:p>
            <a:fld id="{8A80BFD8-ADA1-4D7E-BB24-08B00B7BD421}"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2402998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Powerpoint Presentation T Banner">
            <a:extLst>
              <a:ext uri="{FF2B5EF4-FFF2-40B4-BE49-F238E27FC236}">
                <a16:creationId xmlns:a16="http://schemas.microsoft.com/office/drawing/2014/main" id="{F5CDD6FC-22FE-461A-BDEE-51FBA1E7FB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1"/>
            <a:ext cx="12236451"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werpoint Presentation Banner">
            <a:extLst>
              <a:ext uri="{FF2B5EF4-FFF2-40B4-BE49-F238E27FC236}">
                <a16:creationId xmlns:a16="http://schemas.microsoft.com/office/drawing/2014/main" id="{F7F17D19-073C-4993-A6EF-C3B34E7C423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472DA681-9D7C-41E1-A636-99ED2B5A037C}"/>
              </a:ext>
            </a:extLst>
          </p:cNvPr>
          <p:cNvSpPr>
            <a:spLocks noGrp="1"/>
          </p:cNvSpPr>
          <p:nvPr>
            <p:ph type="dt" sz="half" idx="10"/>
          </p:nvPr>
        </p:nvSpPr>
        <p:spPr/>
        <p:txBody>
          <a:bodyPr/>
          <a:lstStyle>
            <a:lvl1pPr>
              <a:defRPr>
                <a:latin typeface="Arial" pitchFamily="34" charset="0"/>
              </a:defRPr>
            </a:lvl1pPr>
          </a:lstStyle>
          <a:p>
            <a:pPr>
              <a:defRPr/>
            </a:pPr>
            <a:endParaRPr lang="en-US"/>
          </a:p>
        </p:txBody>
      </p:sp>
      <p:sp>
        <p:nvSpPr>
          <p:cNvPr id="7" name="Footer Placeholder 4">
            <a:extLst>
              <a:ext uri="{FF2B5EF4-FFF2-40B4-BE49-F238E27FC236}">
                <a16:creationId xmlns:a16="http://schemas.microsoft.com/office/drawing/2014/main" id="{49DC80D9-02BC-4028-88B4-F77F9A26DBE6}"/>
              </a:ext>
            </a:extLst>
          </p:cNvPr>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A6DF4B9B-A77C-42FD-B519-527349D3FD15}"/>
              </a:ext>
            </a:extLst>
          </p:cNvPr>
          <p:cNvSpPr>
            <a:spLocks noGrp="1"/>
          </p:cNvSpPr>
          <p:nvPr>
            <p:ph type="sldNum" sz="quarter" idx="12"/>
          </p:nvPr>
        </p:nvSpPr>
        <p:spPr/>
        <p:txBody>
          <a:bodyPr/>
          <a:lstStyle>
            <a:lvl1pPr>
              <a:defRPr/>
            </a:lvl1pPr>
          </a:lstStyle>
          <a:p>
            <a:fld id="{1D7CB453-5134-45C3-A987-83AF5CBBB4D0}" type="slidenum">
              <a:rPr lang="en-US" altLang="en-US"/>
              <a:pPr/>
              <a:t>‹#›</a:t>
            </a:fld>
            <a:endParaRPr lang="en-US" altLang="en-US" sz="1000" b="0">
              <a:solidFill>
                <a:srgbClr val="000000"/>
              </a:solidFill>
            </a:endParaRPr>
          </a:p>
        </p:txBody>
      </p:sp>
    </p:spTree>
    <p:extLst>
      <p:ext uri="{BB962C8B-B14F-4D97-AF65-F5344CB8AC3E}">
        <p14:creationId xmlns:p14="http://schemas.microsoft.com/office/powerpoint/2010/main" val="2282159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AA5BA5-E078-4301-9B31-D32DBF31058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9AB125F-7FEB-4DE6-BFC7-075F2D9485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CA618E-270B-462A-8DA9-006C29D65CB9}"/>
              </a:ext>
            </a:extLst>
          </p:cNvPr>
          <p:cNvSpPr>
            <a:spLocks noGrp="1"/>
          </p:cNvSpPr>
          <p:nvPr>
            <p:ph type="sldNum" sz="quarter" idx="12"/>
          </p:nvPr>
        </p:nvSpPr>
        <p:spPr/>
        <p:txBody>
          <a:bodyPr/>
          <a:lstStyle>
            <a:lvl1pPr>
              <a:defRPr/>
            </a:lvl1pPr>
          </a:lstStyle>
          <a:p>
            <a:fld id="{48059C0F-F276-43C1-851C-BEA9447A2504}" type="slidenum">
              <a:rPr lang="en-US" altLang="en-US"/>
              <a:pPr/>
              <a:t>‹#›</a:t>
            </a:fld>
            <a:endParaRPr lang="en-US" altLang="en-US"/>
          </a:p>
        </p:txBody>
      </p:sp>
    </p:spTree>
    <p:extLst>
      <p:ext uri="{BB962C8B-B14F-4D97-AF65-F5344CB8AC3E}">
        <p14:creationId xmlns:p14="http://schemas.microsoft.com/office/powerpoint/2010/main" val="2525032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Powerpoint Presentation Banner">
            <a:extLst>
              <a:ext uri="{FF2B5EF4-FFF2-40B4-BE49-F238E27FC236}">
                <a16:creationId xmlns:a16="http://schemas.microsoft.com/office/drawing/2014/main" id="{E05E65F1-4ABE-4C08-86A1-AB27E5123B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 Presentation T Banner">
            <a:extLst>
              <a:ext uri="{FF2B5EF4-FFF2-40B4-BE49-F238E27FC236}">
                <a16:creationId xmlns:a16="http://schemas.microsoft.com/office/drawing/2014/main" id="{047FD21D-132B-4E3C-B6E8-54675FA543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Date Placeholder 3">
            <a:extLst>
              <a:ext uri="{FF2B5EF4-FFF2-40B4-BE49-F238E27FC236}">
                <a16:creationId xmlns:a16="http://schemas.microsoft.com/office/drawing/2014/main" id="{D3149FD5-C3E8-4CDD-B66E-48883ECF7D3A}"/>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5BF6D760-5B8A-4781-AE57-6D7F7D06F54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0E30789-B688-41FF-8244-67B4680B43E4}"/>
              </a:ext>
            </a:extLst>
          </p:cNvPr>
          <p:cNvSpPr>
            <a:spLocks noGrp="1"/>
          </p:cNvSpPr>
          <p:nvPr>
            <p:ph type="sldNum" sz="quarter" idx="12"/>
          </p:nvPr>
        </p:nvSpPr>
        <p:spPr/>
        <p:txBody>
          <a:bodyPr/>
          <a:lstStyle>
            <a:lvl1pPr>
              <a:defRPr/>
            </a:lvl1pPr>
          </a:lstStyle>
          <a:p>
            <a:fld id="{FF047E77-2F79-4FFA-A513-600370AEA002}" type="slidenum">
              <a:rPr lang="en-US" altLang="en-US"/>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2244726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owerpoint Presentation Banner">
            <a:extLst>
              <a:ext uri="{FF2B5EF4-FFF2-40B4-BE49-F238E27FC236}">
                <a16:creationId xmlns:a16="http://schemas.microsoft.com/office/drawing/2014/main" id="{EE97E3FC-3519-4DCB-BE20-C425F2FDF2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a:extLst>
              <a:ext uri="{FF2B5EF4-FFF2-40B4-BE49-F238E27FC236}">
                <a16:creationId xmlns:a16="http://schemas.microsoft.com/office/drawing/2014/main" id="{8079FF5F-62F9-4BDE-93A0-E6289608A93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295400"/>
            <a:ext cx="5740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4BA5011D-6AC1-4F41-9BAD-775CE13CCC9F}"/>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FA41738B-D63C-441E-84BF-363046D878F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9904D2ED-96CB-44CA-BC73-16707DD8FB6B}"/>
              </a:ext>
            </a:extLst>
          </p:cNvPr>
          <p:cNvSpPr>
            <a:spLocks noGrp="1"/>
          </p:cNvSpPr>
          <p:nvPr>
            <p:ph type="sldNum" sz="quarter" idx="12"/>
          </p:nvPr>
        </p:nvSpPr>
        <p:spPr/>
        <p:txBody>
          <a:bodyPr/>
          <a:lstStyle>
            <a:lvl1pPr>
              <a:defRPr/>
            </a:lvl1pPr>
          </a:lstStyle>
          <a:p>
            <a:fld id="{9F25ED60-31DA-4B38-9E05-2ECBB1D38527}" type="slidenum">
              <a:rPr lang="en-US" altLang="en-US"/>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3527848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Powerpoint Presentation Banner">
            <a:extLst>
              <a:ext uri="{FF2B5EF4-FFF2-40B4-BE49-F238E27FC236}">
                <a16:creationId xmlns:a16="http://schemas.microsoft.com/office/drawing/2014/main" id="{664894E9-05D1-4130-B860-D2D6A6EADE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werpoint Presentation T Banner">
            <a:extLst>
              <a:ext uri="{FF2B5EF4-FFF2-40B4-BE49-F238E27FC236}">
                <a16:creationId xmlns:a16="http://schemas.microsoft.com/office/drawing/2014/main" id="{158FB548-3D32-4699-8983-BC65E8F38A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61C9C231-4F80-4D1B-92EE-0E374E74F6B8}"/>
              </a:ext>
            </a:extLst>
          </p:cNvPr>
          <p:cNvSpPr>
            <a:spLocks noGrp="1"/>
          </p:cNvSpPr>
          <p:nvPr>
            <p:ph type="dt" sz="half" idx="10"/>
          </p:nvPr>
        </p:nvSpPr>
        <p:spPr/>
        <p:txBody>
          <a:bodyPr/>
          <a:lstStyle>
            <a:lvl1pPr>
              <a:defRPr/>
            </a:lvl1pPr>
          </a:lstStyle>
          <a:p>
            <a:pPr>
              <a:defRPr/>
            </a:pPr>
            <a:endParaRPr lang="en-US"/>
          </a:p>
        </p:txBody>
      </p:sp>
      <p:sp>
        <p:nvSpPr>
          <p:cNvPr id="10" name="Footer Placeholder 7">
            <a:extLst>
              <a:ext uri="{FF2B5EF4-FFF2-40B4-BE49-F238E27FC236}">
                <a16:creationId xmlns:a16="http://schemas.microsoft.com/office/drawing/2014/main" id="{392ACBB7-2E9C-46F3-87C9-A800FA2F34E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66B60170-2FE7-42EF-A9AC-2634C1E9273A}"/>
              </a:ext>
            </a:extLst>
          </p:cNvPr>
          <p:cNvSpPr>
            <a:spLocks noGrp="1"/>
          </p:cNvSpPr>
          <p:nvPr>
            <p:ph type="sldNum" sz="quarter" idx="12"/>
          </p:nvPr>
        </p:nvSpPr>
        <p:spPr/>
        <p:txBody>
          <a:bodyPr/>
          <a:lstStyle>
            <a:lvl1pPr>
              <a:defRPr/>
            </a:lvl1pPr>
          </a:lstStyle>
          <a:p>
            <a:fld id="{D4BC2F1E-5041-4F79-AA46-C941B7A04DFF}" type="slidenum">
              <a:rPr lang="en-US" altLang="en-US"/>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225601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396C-A448-48DF-BDFF-373711FBD97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5C35E39-47BD-4086-8EAE-6D7542FFEB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5160A13-8D31-4FAC-BE2A-E83D69109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3A08E75-D391-469A-A783-36B77C27817A}"/>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6" name="Footer Placeholder 5">
            <a:extLst>
              <a:ext uri="{FF2B5EF4-FFF2-40B4-BE49-F238E27FC236}">
                <a16:creationId xmlns:a16="http://schemas.microsoft.com/office/drawing/2014/main" id="{3ED9533E-248D-4346-A648-2FD47946974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A50C71B-BBDD-44AC-A456-E9D64F09B3D5}"/>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22835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Powerpoint Presentation Banner">
            <a:extLst>
              <a:ext uri="{FF2B5EF4-FFF2-40B4-BE49-F238E27FC236}">
                <a16:creationId xmlns:a16="http://schemas.microsoft.com/office/drawing/2014/main" id="{0A682A01-8623-43AA-B2F4-240C9A8D8C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werpoint Presentation T Banner">
            <a:extLst>
              <a:ext uri="{FF2B5EF4-FFF2-40B4-BE49-F238E27FC236}">
                <a16:creationId xmlns:a16="http://schemas.microsoft.com/office/drawing/2014/main" id="{CC12A674-BDB8-4E07-BE1D-82555D1445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a:extLst>
              <a:ext uri="{FF2B5EF4-FFF2-40B4-BE49-F238E27FC236}">
                <a16:creationId xmlns:a16="http://schemas.microsoft.com/office/drawing/2014/main" id="{447B61F2-9DA7-4D01-B5C3-D98BD7066536}"/>
              </a:ext>
            </a:extLst>
          </p:cNvPr>
          <p:cNvSpPr>
            <a:spLocks noGrp="1"/>
          </p:cNvSpPr>
          <p:nvPr>
            <p:ph type="dt" sz="half" idx="10"/>
          </p:nvPr>
        </p:nvSpPr>
        <p:spPr/>
        <p:txBody>
          <a:bodyPr/>
          <a:lstStyle>
            <a:lvl1pPr>
              <a:defRPr/>
            </a:lvl1pPr>
          </a:lstStyle>
          <a:p>
            <a:pPr>
              <a:defRPr/>
            </a:pPr>
            <a:endParaRPr lang="en-US"/>
          </a:p>
        </p:txBody>
      </p:sp>
      <p:sp>
        <p:nvSpPr>
          <p:cNvPr id="6" name="Footer Placeholder 3">
            <a:extLst>
              <a:ext uri="{FF2B5EF4-FFF2-40B4-BE49-F238E27FC236}">
                <a16:creationId xmlns:a16="http://schemas.microsoft.com/office/drawing/2014/main" id="{E615A186-AAB3-49E0-8E32-11482E8163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4B2462FA-D1FE-4AF2-B14E-1AF4E602ABA4}"/>
              </a:ext>
            </a:extLst>
          </p:cNvPr>
          <p:cNvSpPr>
            <a:spLocks noGrp="1"/>
          </p:cNvSpPr>
          <p:nvPr>
            <p:ph type="sldNum" sz="quarter" idx="12"/>
          </p:nvPr>
        </p:nvSpPr>
        <p:spPr/>
        <p:txBody>
          <a:bodyPr/>
          <a:lstStyle>
            <a:lvl1pPr>
              <a:defRPr/>
            </a:lvl1pPr>
          </a:lstStyle>
          <a:p>
            <a:fld id="{B8CAD298-FE4F-468B-8581-5456D9AF4627}" type="slidenum">
              <a:rPr lang="en-US" altLang="en-US"/>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1123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owerpoint Presentation Banner">
            <a:extLst>
              <a:ext uri="{FF2B5EF4-FFF2-40B4-BE49-F238E27FC236}">
                <a16:creationId xmlns:a16="http://schemas.microsoft.com/office/drawing/2014/main" id="{44074950-2EAF-41AB-BD16-16AA124A8A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owerpoint Presentation T Banner">
            <a:extLst>
              <a:ext uri="{FF2B5EF4-FFF2-40B4-BE49-F238E27FC236}">
                <a16:creationId xmlns:a16="http://schemas.microsoft.com/office/drawing/2014/main" id="{DF319679-5C11-40ED-814E-1B3E1C48A8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C530C805-9C08-48AC-869D-7034BCA89D2F}"/>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D75A4715-8D00-43B1-8B11-A968DDD746F7}"/>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40612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Powerpoint Presentation Banner">
            <a:extLst>
              <a:ext uri="{FF2B5EF4-FFF2-40B4-BE49-F238E27FC236}">
                <a16:creationId xmlns:a16="http://schemas.microsoft.com/office/drawing/2014/main" id="{290B1B93-5E20-45D8-9BB0-BAB66EF9B5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a:extLst>
              <a:ext uri="{FF2B5EF4-FFF2-40B4-BE49-F238E27FC236}">
                <a16:creationId xmlns:a16="http://schemas.microsoft.com/office/drawing/2014/main" id="{0ED116A3-C865-4473-B29E-21A2E3884C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D1B1CEFC-3A0E-4548-8ADB-E83642ACC89D}"/>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E16D2C0D-AFE2-4B0C-873A-3F68C0EAF2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E9A3EAE5-D8FC-4652-9C26-2598FAEA4C06}"/>
              </a:ext>
            </a:extLst>
          </p:cNvPr>
          <p:cNvSpPr>
            <a:spLocks noGrp="1"/>
          </p:cNvSpPr>
          <p:nvPr>
            <p:ph type="sldNum" sz="quarter" idx="12"/>
          </p:nvPr>
        </p:nvSpPr>
        <p:spPr/>
        <p:txBody>
          <a:bodyPr/>
          <a:lstStyle>
            <a:lvl1pPr>
              <a:defRPr/>
            </a:lvl1pPr>
          </a:lstStyle>
          <a:p>
            <a:fld id="{58A48785-A86B-4BD2-8718-631DB8F20AF1}" type="slidenum">
              <a:rPr lang="en-US" altLang="en-US"/>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4285140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Powerpoint Presentation Banner">
            <a:extLst>
              <a:ext uri="{FF2B5EF4-FFF2-40B4-BE49-F238E27FC236}">
                <a16:creationId xmlns:a16="http://schemas.microsoft.com/office/drawing/2014/main" id="{65E82FC1-FA9C-444F-8AFE-A505C8AF97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4"/>
            <a:ext cx="12192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a:extLst>
              <a:ext uri="{FF2B5EF4-FFF2-40B4-BE49-F238E27FC236}">
                <a16:creationId xmlns:a16="http://schemas.microsoft.com/office/drawing/2014/main" id="{A6760B3B-FBF7-433D-AFEB-7F7AB6F938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FF744657-1CCA-43F0-95ED-E9E553187819}"/>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EEE4E639-4741-4A04-B454-6B7EFD0A435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E42E5833-A017-40F2-88F5-8EC864B2415B}"/>
              </a:ext>
            </a:extLst>
          </p:cNvPr>
          <p:cNvSpPr>
            <a:spLocks noGrp="1"/>
          </p:cNvSpPr>
          <p:nvPr>
            <p:ph type="sldNum" sz="quarter" idx="12"/>
          </p:nvPr>
        </p:nvSpPr>
        <p:spPr/>
        <p:txBody>
          <a:bodyPr/>
          <a:lstStyle>
            <a:lvl1pPr>
              <a:defRPr/>
            </a:lvl1pPr>
          </a:lstStyle>
          <a:p>
            <a:fld id="{38C49074-17AB-403E-97B5-E8C01A35710A}" type="slidenum">
              <a:rPr lang="en-US" altLang="en-US"/>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1788383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Powerpoint Presentation T Banner">
            <a:extLst>
              <a:ext uri="{FF2B5EF4-FFF2-40B4-BE49-F238E27FC236}">
                <a16:creationId xmlns:a16="http://schemas.microsoft.com/office/drawing/2014/main" id="{4CAA4C72-57F2-4AE5-9572-54CA97CE5A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1"/>
            <a:ext cx="12236451"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2A3194-1285-44AB-8847-6C728EB3A99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4A982AA-4F8A-42CB-86F5-95BB6646F5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B127E6-BF11-4D7B-A024-55025F3FC2FA}"/>
              </a:ext>
            </a:extLst>
          </p:cNvPr>
          <p:cNvSpPr>
            <a:spLocks noGrp="1"/>
          </p:cNvSpPr>
          <p:nvPr>
            <p:ph type="sldNum" sz="quarter" idx="12"/>
          </p:nvPr>
        </p:nvSpPr>
        <p:spPr/>
        <p:txBody>
          <a:bodyPr/>
          <a:lstStyle>
            <a:lvl1pPr>
              <a:defRPr/>
            </a:lvl1pPr>
          </a:lstStyle>
          <a:p>
            <a:fld id="{AC064C8A-DD44-403A-AB2A-DB0FB1280BD0}" type="slidenum">
              <a:rPr lang="en-US" altLang="en-US"/>
              <a:pPr/>
              <a:t>‹#›</a:t>
            </a:fld>
            <a:endParaRPr lang="en-US" altLang="en-US" sz="1400" b="0">
              <a:solidFill>
                <a:schemeClr val="tx1"/>
              </a:solidFill>
              <a:latin typeface="Arial" panose="020B0604020202020204" pitchFamily="34" charset="0"/>
            </a:endParaRPr>
          </a:p>
        </p:txBody>
      </p:sp>
    </p:spTree>
    <p:extLst>
      <p:ext uri="{BB962C8B-B14F-4D97-AF65-F5344CB8AC3E}">
        <p14:creationId xmlns:p14="http://schemas.microsoft.com/office/powerpoint/2010/main" val="4197622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4146DFD8-0759-4A64-AE22-79A93F741B26}"/>
              </a:ext>
            </a:extLst>
          </p:cNvPr>
          <p:cNvSpPr>
            <a:spLocks noGrp="1" noChangeArrowheads="1"/>
          </p:cNvSpPr>
          <p:nvPr>
            <p:ph type="dt" sz="half" idx="10"/>
          </p:nvPr>
        </p:nvSpPr>
        <p:spPr/>
        <p:txBody>
          <a:bodyPr/>
          <a:lstStyle>
            <a:lvl1pPr>
              <a:defRPr>
                <a:solidFill>
                  <a:srgbClr val="000000"/>
                </a:solidFill>
                <a:ea typeface="Osaka"/>
              </a:defRPr>
            </a:lvl1pPr>
          </a:lstStyle>
          <a:p>
            <a:pPr>
              <a:defRPr/>
            </a:pPr>
            <a:endParaRPr lang="en-US"/>
          </a:p>
        </p:txBody>
      </p:sp>
      <p:sp>
        <p:nvSpPr>
          <p:cNvPr id="5" name="Rectangle 5">
            <a:extLst>
              <a:ext uri="{FF2B5EF4-FFF2-40B4-BE49-F238E27FC236}">
                <a16:creationId xmlns:a16="http://schemas.microsoft.com/office/drawing/2014/main" id="{7EFEDEB9-37D4-4CB7-857C-C99D6B96E865}"/>
              </a:ext>
            </a:extLst>
          </p:cNvPr>
          <p:cNvSpPr>
            <a:spLocks noGrp="1" noChangeArrowheads="1"/>
          </p:cNvSpPr>
          <p:nvPr>
            <p:ph type="ftr" sz="quarter" idx="11"/>
          </p:nvPr>
        </p:nvSpPr>
        <p:spPr/>
        <p:txBody>
          <a:bodyPr/>
          <a:lstStyle>
            <a:lvl1pPr>
              <a:defRPr>
                <a:solidFill>
                  <a:srgbClr val="000000"/>
                </a:solidFill>
                <a:ea typeface="Osaka"/>
              </a:defRPr>
            </a:lvl1pPr>
          </a:lstStyle>
          <a:p>
            <a:pPr>
              <a:defRPr/>
            </a:pPr>
            <a:endParaRPr lang="en-US"/>
          </a:p>
        </p:txBody>
      </p:sp>
      <p:sp>
        <p:nvSpPr>
          <p:cNvPr id="6" name="Rectangle 6">
            <a:extLst>
              <a:ext uri="{FF2B5EF4-FFF2-40B4-BE49-F238E27FC236}">
                <a16:creationId xmlns:a16="http://schemas.microsoft.com/office/drawing/2014/main" id="{24A281E6-A51F-4DBE-BBC8-054DB46F8C67}"/>
              </a:ext>
            </a:extLst>
          </p:cNvPr>
          <p:cNvSpPr>
            <a:spLocks noGrp="1" noChangeArrowheads="1"/>
          </p:cNvSpPr>
          <p:nvPr>
            <p:ph type="sldNum" sz="quarter" idx="12"/>
          </p:nvPr>
        </p:nvSpPr>
        <p:spPr>
          <a:xfrm>
            <a:off x="8737600" y="6248400"/>
            <a:ext cx="2540000" cy="457200"/>
          </a:xfrm>
        </p:spPr>
        <p:txBody>
          <a:bodyPr/>
          <a:lstStyle>
            <a:lvl1pPr>
              <a:defRPr sz="1400" b="0">
                <a:solidFill>
                  <a:srgbClr val="000000"/>
                </a:solidFill>
                <a:latin typeface="Arial" panose="020B0604020202020204" pitchFamily="34" charset="0"/>
                <a:ea typeface="Osaka"/>
                <a:cs typeface="Osaka"/>
              </a:defRPr>
            </a:lvl1pPr>
          </a:lstStyle>
          <a:p>
            <a:fld id="{2B1DC629-A952-476D-AD4E-CA27856CE681}" type="slidenum">
              <a:rPr lang="en-US" altLang="en-US"/>
              <a:pPr/>
              <a:t>‹#›</a:t>
            </a:fld>
            <a:endParaRPr lang="en-US" altLang="en-US"/>
          </a:p>
        </p:txBody>
      </p:sp>
    </p:spTree>
    <p:extLst>
      <p:ext uri="{BB962C8B-B14F-4D97-AF65-F5344CB8AC3E}">
        <p14:creationId xmlns:p14="http://schemas.microsoft.com/office/powerpoint/2010/main" val="326783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3228-2ECF-4227-B07B-57E9514E227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12962C1-6F7E-4255-AEEB-F722E6F9B8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624446-1A42-48A8-8355-F0C51E315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3A9FEEC-1A41-4993-A6FC-6BE6EAD26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B68F-62C7-4370-8239-9D0182481E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0E79D9B2-5875-4F2A-BB27-C4386F61231C}"/>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8" name="Footer Placeholder 7">
            <a:extLst>
              <a:ext uri="{FF2B5EF4-FFF2-40B4-BE49-F238E27FC236}">
                <a16:creationId xmlns:a16="http://schemas.microsoft.com/office/drawing/2014/main" id="{A60A092C-B26A-4258-A369-B666A4DA03A4}"/>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C1020D92-77E6-4E70-ACCE-B1303F3E0938}"/>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222678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B9C5-DB72-45A3-B525-91D94A68D20F}"/>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432CCCAC-6BFE-4AED-81E2-03DD9AC330B3}"/>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4" name="Footer Placeholder 3">
            <a:extLst>
              <a:ext uri="{FF2B5EF4-FFF2-40B4-BE49-F238E27FC236}">
                <a16:creationId xmlns:a16="http://schemas.microsoft.com/office/drawing/2014/main" id="{EE710021-A3D4-473F-9209-A1EBC9AB1A5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F9B7831D-D34B-44D1-B57A-E7547BF987D6}"/>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267552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FE2EC-71E2-4DF3-B827-06662552CEA4}"/>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3" name="Footer Placeholder 2">
            <a:extLst>
              <a:ext uri="{FF2B5EF4-FFF2-40B4-BE49-F238E27FC236}">
                <a16:creationId xmlns:a16="http://schemas.microsoft.com/office/drawing/2014/main" id="{F4919ACA-8155-44F3-8C01-38C4CAC7F52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C3BA241-F3CD-477C-AE03-06D676447120}"/>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274736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8781-DAE4-40EA-9B99-3C00478A9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FAAF830-3F4D-4293-A055-4EA9D05B8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74B0C30D-EF0F-41C3-882E-A74A22827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1DD54-08C2-48A3-8379-447DD434F6BC}"/>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6" name="Footer Placeholder 5">
            <a:extLst>
              <a:ext uri="{FF2B5EF4-FFF2-40B4-BE49-F238E27FC236}">
                <a16:creationId xmlns:a16="http://schemas.microsoft.com/office/drawing/2014/main" id="{DBAEE143-5812-4E9C-9171-880AE8BD6D0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1D5D679-5660-4645-8904-BEAA064B4229}"/>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105186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9B58-C5DE-4B4A-85C3-27B0AFAC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9A03643-211B-468F-84FA-53CBAD260B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E2355B2-A1F2-4126-BBF5-1967EB352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49DD7-9FE0-49CF-A9BA-1857CD6AED72}"/>
              </a:ext>
            </a:extLst>
          </p:cNvPr>
          <p:cNvSpPr>
            <a:spLocks noGrp="1"/>
          </p:cNvSpPr>
          <p:nvPr>
            <p:ph type="dt" sz="half" idx="10"/>
          </p:nvPr>
        </p:nvSpPr>
        <p:spPr/>
        <p:txBody>
          <a:bodyPr/>
          <a:lstStyle/>
          <a:p>
            <a:fld id="{35C077A9-E5C4-48A9-8385-BFEC21586C77}" type="datetimeFigureOut">
              <a:rPr lang="en-ZA" smtClean="0"/>
              <a:t>2020/11/09</a:t>
            </a:fld>
            <a:endParaRPr lang="en-ZA"/>
          </a:p>
        </p:txBody>
      </p:sp>
      <p:sp>
        <p:nvSpPr>
          <p:cNvPr id="6" name="Footer Placeholder 5">
            <a:extLst>
              <a:ext uri="{FF2B5EF4-FFF2-40B4-BE49-F238E27FC236}">
                <a16:creationId xmlns:a16="http://schemas.microsoft.com/office/drawing/2014/main" id="{83E40EA4-173C-4321-9063-C1812B1B280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952DF9A-E35A-4CE8-9E41-95C340A6AFDC}"/>
              </a:ext>
            </a:extLst>
          </p:cNvPr>
          <p:cNvSpPr>
            <a:spLocks noGrp="1"/>
          </p:cNvSpPr>
          <p:nvPr>
            <p:ph type="sldNum" sz="quarter" idx="12"/>
          </p:nvPr>
        </p:nvSpPr>
        <p:spPr/>
        <p:txBody>
          <a:bodyPr/>
          <a:lstStyle/>
          <a:p>
            <a:fld id="{48215099-0367-4A07-A6CC-C88B35142211}" type="slidenum">
              <a:rPr lang="en-ZA" smtClean="0"/>
              <a:t>‹#›</a:t>
            </a:fld>
            <a:endParaRPr lang="en-ZA"/>
          </a:p>
        </p:txBody>
      </p:sp>
    </p:spTree>
    <p:extLst>
      <p:ext uri="{BB962C8B-B14F-4D97-AF65-F5344CB8AC3E}">
        <p14:creationId xmlns:p14="http://schemas.microsoft.com/office/powerpoint/2010/main" val="330273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B1E2B-5610-4631-9F13-3DC659C18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83A0DE4-E282-49B5-A61A-C3DCABAFA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86CA62A-6B0D-48B8-85A4-24589D37A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077A9-E5C4-48A9-8385-BFEC21586C77}" type="datetimeFigureOut">
              <a:rPr lang="en-ZA" smtClean="0"/>
              <a:t>2020/11/09</a:t>
            </a:fld>
            <a:endParaRPr lang="en-ZA"/>
          </a:p>
        </p:txBody>
      </p:sp>
      <p:sp>
        <p:nvSpPr>
          <p:cNvPr id="5" name="Footer Placeholder 4">
            <a:extLst>
              <a:ext uri="{FF2B5EF4-FFF2-40B4-BE49-F238E27FC236}">
                <a16:creationId xmlns:a16="http://schemas.microsoft.com/office/drawing/2014/main" id="{88079C1A-98B1-499C-B88A-CD3E4CDD7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D5303B2D-9D01-45EB-A7E2-890342FA4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5099-0367-4A07-A6CC-C88B35142211}" type="slidenum">
              <a:rPr lang="en-ZA" smtClean="0"/>
              <a:t>‹#›</a:t>
            </a:fld>
            <a:endParaRPr lang="en-ZA"/>
          </a:p>
        </p:txBody>
      </p:sp>
    </p:spTree>
    <p:extLst>
      <p:ext uri="{BB962C8B-B14F-4D97-AF65-F5344CB8AC3E}">
        <p14:creationId xmlns:p14="http://schemas.microsoft.com/office/powerpoint/2010/main" val="231303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03200" y="76200"/>
            <a:ext cx="1036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203200" y="1295400"/>
            <a:ext cx="1168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3"/>
          <p:cNvSpPr>
            <a:spLocks noGrp="1"/>
          </p:cNvSpPr>
          <p:nvPr>
            <p:ph type="dt" sz="half" idx="2"/>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dirty="0"/>
          </a:p>
        </p:txBody>
      </p:sp>
      <p:sp>
        <p:nvSpPr>
          <p:cNvPr id="10" name="Footer Placeholder 4"/>
          <p:cNvSpPr>
            <a:spLocks noGrp="1"/>
          </p:cNvSpPr>
          <p:nvPr>
            <p:ph type="ftr" sz="quarter" idx="3"/>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dirty="0"/>
          </a:p>
        </p:txBody>
      </p:sp>
      <p:sp>
        <p:nvSpPr>
          <p:cNvPr id="11" name="Slide Number Placeholder 5"/>
          <p:cNvSpPr>
            <a:spLocks noGrp="1"/>
          </p:cNvSpPr>
          <p:nvPr>
            <p:ph type="sldNum" sz="quarter" idx="4"/>
          </p:nvPr>
        </p:nvSpPr>
        <p:spPr bwMode="auto">
          <a:xfrm>
            <a:off x="9245600" y="64008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1">
                <a:solidFill>
                  <a:srgbClr val="808080"/>
                </a:solidFill>
                <a:latin typeface="Arial Bold Italic" panose="020B0704020202090204" pitchFamily="34" charset="0"/>
              </a:defRPr>
            </a:lvl1pPr>
          </a:lstStyle>
          <a:p>
            <a:pPr eaLnBrk="0" hangingPunct="0"/>
            <a:fld id="{B3144754-3A5B-4B47-9FE1-578D283B7C5F}" type="slidenum">
              <a:rPr lang="en-US" altLang="en-US" smtClean="0">
                <a:ea typeface="MS PGothic" panose="020B0600070205080204" pitchFamily="34" charset="-128"/>
                <a:cs typeface="+mn-cs"/>
              </a:rPr>
              <a:pPr eaLnBrk="0" hangingPunct="0"/>
              <a:t>‹#›</a:t>
            </a:fld>
            <a:endParaRPr lang="en-US" altLang="en-US" sz="1400" dirty="0">
              <a:ea typeface="MS PGothic" panose="020B0600070205080204" pitchFamily="34" charset="-128"/>
              <a:cs typeface="+mn-cs"/>
            </a:endParaRPr>
          </a:p>
        </p:txBody>
      </p:sp>
    </p:spTree>
    <p:extLst>
      <p:ext uri="{BB962C8B-B14F-4D97-AF65-F5344CB8AC3E}">
        <p14:creationId xmlns:p14="http://schemas.microsoft.com/office/powerpoint/2010/main" val="2174825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0" fontAlgn="base" hangingPunct="0">
        <a:spcBef>
          <a:spcPct val="0"/>
        </a:spcBef>
        <a:spcAft>
          <a:spcPct val="0"/>
        </a:spcAft>
        <a:defRPr sz="3000">
          <a:solidFill>
            <a:schemeClr val="bg1"/>
          </a:solidFill>
          <a:latin typeface="Arial" charset="0"/>
          <a:ea typeface="+mj-ea"/>
          <a:cs typeface="+mj-cs"/>
        </a:defRPr>
      </a:lvl1pPr>
      <a:lvl2pPr algn="l" rtl="0" eaLnBrk="0" fontAlgn="base" hangingPunct="0">
        <a:spcBef>
          <a:spcPct val="0"/>
        </a:spcBef>
        <a:spcAft>
          <a:spcPct val="0"/>
        </a:spcAft>
        <a:defRPr sz="3000">
          <a:solidFill>
            <a:schemeClr val="bg1"/>
          </a:solidFill>
          <a:latin typeface="Arial" charset="0"/>
          <a:ea typeface="Osaka" pitchFamily="1" charset="-128"/>
        </a:defRPr>
      </a:lvl2pPr>
      <a:lvl3pPr algn="l" rtl="0" eaLnBrk="0" fontAlgn="base" hangingPunct="0">
        <a:spcBef>
          <a:spcPct val="0"/>
        </a:spcBef>
        <a:spcAft>
          <a:spcPct val="0"/>
        </a:spcAft>
        <a:defRPr sz="3000">
          <a:solidFill>
            <a:schemeClr val="bg1"/>
          </a:solidFill>
          <a:latin typeface="Arial" charset="0"/>
          <a:ea typeface="Osaka" pitchFamily="1" charset="-128"/>
        </a:defRPr>
      </a:lvl3pPr>
      <a:lvl4pPr algn="l" rtl="0" eaLnBrk="0" fontAlgn="base" hangingPunct="0">
        <a:spcBef>
          <a:spcPct val="0"/>
        </a:spcBef>
        <a:spcAft>
          <a:spcPct val="0"/>
        </a:spcAft>
        <a:defRPr sz="3000">
          <a:solidFill>
            <a:schemeClr val="bg1"/>
          </a:solidFill>
          <a:latin typeface="Arial" charset="0"/>
          <a:ea typeface="Osaka" pitchFamily="1" charset="-128"/>
        </a:defRPr>
      </a:lvl4pPr>
      <a:lvl5pPr algn="l" rtl="0" eaLnBrk="0" fontAlgn="base" hangingPunct="0">
        <a:spcBef>
          <a:spcPct val="0"/>
        </a:spcBef>
        <a:spcAft>
          <a:spcPct val="0"/>
        </a:spcAft>
        <a:defRPr sz="3000">
          <a:solidFill>
            <a:schemeClr val="bg1"/>
          </a:solidFill>
          <a:latin typeface="Arial"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B640E93-0525-45BF-86A2-B833DCECB19E}"/>
              </a:ext>
            </a:extLst>
          </p:cNvPr>
          <p:cNvSpPr>
            <a:spLocks noGrp="1" noChangeArrowheads="1"/>
          </p:cNvSpPr>
          <p:nvPr>
            <p:ph type="title"/>
          </p:nvPr>
        </p:nvSpPr>
        <p:spPr bwMode="auto">
          <a:xfrm>
            <a:off x="203200" y="76200"/>
            <a:ext cx="1036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99F97D32-7EA0-4935-B212-940B1B078F9A}"/>
              </a:ext>
            </a:extLst>
          </p:cNvPr>
          <p:cNvSpPr>
            <a:spLocks noGrp="1" noChangeArrowheads="1"/>
          </p:cNvSpPr>
          <p:nvPr>
            <p:ph type="body" idx="1"/>
          </p:nvPr>
        </p:nvSpPr>
        <p:spPr bwMode="auto">
          <a:xfrm>
            <a:off x="203200" y="1295400"/>
            <a:ext cx="1168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3">
            <a:extLst>
              <a:ext uri="{FF2B5EF4-FFF2-40B4-BE49-F238E27FC236}">
                <a16:creationId xmlns:a16="http://schemas.microsoft.com/office/drawing/2014/main" id="{E9DD5FD9-287F-4978-97DA-6E841727D6B4}"/>
              </a:ext>
            </a:extLst>
          </p:cNvPr>
          <p:cNvSpPr>
            <a:spLocks noGrp="1"/>
          </p:cNvSpPr>
          <p:nvPr>
            <p:ph type="dt" sz="half" idx="2"/>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50">
                <a:solidFill>
                  <a:srgbClr val="000000"/>
                </a:solidFill>
                <a:latin typeface="Arial" charset="0"/>
                <a:ea typeface="+mn-ea"/>
                <a:cs typeface="+mn-cs"/>
              </a:defRPr>
            </a:lvl1pPr>
          </a:lstStyle>
          <a:p>
            <a:pPr>
              <a:defRPr/>
            </a:pPr>
            <a:endParaRPr lang="en-US"/>
          </a:p>
        </p:txBody>
      </p:sp>
      <p:sp>
        <p:nvSpPr>
          <p:cNvPr id="10" name="Footer Placeholder 4">
            <a:extLst>
              <a:ext uri="{FF2B5EF4-FFF2-40B4-BE49-F238E27FC236}">
                <a16:creationId xmlns:a16="http://schemas.microsoft.com/office/drawing/2014/main" id="{A8A5CF37-FB3E-445B-BA0F-4B73908CDCCF}"/>
              </a:ext>
            </a:extLst>
          </p:cNvPr>
          <p:cNvSpPr>
            <a:spLocks noGrp="1"/>
          </p:cNvSpPr>
          <p:nvPr>
            <p:ph type="ftr" sz="quarter" idx="3"/>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a:solidFill>
                  <a:srgbClr val="000000"/>
                </a:solidFill>
                <a:latin typeface="Arial" charset="0"/>
                <a:ea typeface="+mn-ea"/>
                <a:cs typeface="+mn-cs"/>
              </a:defRPr>
            </a:lvl1pPr>
          </a:lstStyle>
          <a:p>
            <a:pPr>
              <a:defRPr/>
            </a:pPr>
            <a:endParaRPr lang="en-US"/>
          </a:p>
        </p:txBody>
      </p:sp>
      <p:sp>
        <p:nvSpPr>
          <p:cNvPr id="11" name="Slide Number Placeholder 5">
            <a:extLst>
              <a:ext uri="{FF2B5EF4-FFF2-40B4-BE49-F238E27FC236}">
                <a16:creationId xmlns:a16="http://schemas.microsoft.com/office/drawing/2014/main" id="{3C9B2318-DA88-4B63-B4D5-EC2DE5A5CF97}"/>
              </a:ext>
            </a:extLst>
          </p:cNvPr>
          <p:cNvSpPr>
            <a:spLocks noGrp="1"/>
          </p:cNvSpPr>
          <p:nvPr>
            <p:ph type="sldNum" sz="quarter" idx="4"/>
          </p:nvPr>
        </p:nvSpPr>
        <p:spPr bwMode="auto">
          <a:xfrm>
            <a:off x="9245600" y="64008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700" b="1">
                <a:solidFill>
                  <a:srgbClr val="808080"/>
                </a:solidFill>
                <a:latin typeface="Arial Bold Italic" panose="020B0704020202090204" pitchFamily="34" charset="0"/>
              </a:defRPr>
            </a:lvl1pPr>
          </a:lstStyle>
          <a:p>
            <a:fld id="{34EB6E84-6E32-4441-9350-E93E3A968316}" type="slidenum">
              <a:rPr lang="en-US" altLang="en-US"/>
              <a:pPr/>
              <a:t>‹#›</a:t>
            </a:fld>
            <a:endParaRPr lang="en-US" altLang="en-US" sz="1000"/>
          </a:p>
        </p:txBody>
      </p:sp>
    </p:spTree>
    <p:extLst>
      <p:ext uri="{BB962C8B-B14F-4D97-AF65-F5344CB8AC3E}">
        <p14:creationId xmlns:p14="http://schemas.microsoft.com/office/powerpoint/2010/main" val="24047146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rtl="0" eaLnBrk="0" fontAlgn="base" hangingPunct="0">
        <a:spcBef>
          <a:spcPct val="0"/>
        </a:spcBef>
        <a:spcAft>
          <a:spcPct val="0"/>
        </a:spcAft>
        <a:defRPr sz="2200">
          <a:solidFill>
            <a:schemeClr val="bg1"/>
          </a:solidFill>
          <a:latin typeface="Arial" charset="0"/>
          <a:ea typeface="+mj-ea"/>
          <a:cs typeface="+mj-cs"/>
        </a:defRPr>
      </a:lvl1pPr>
      <a:lvl2pPr algn="l" rtl="0" eaLnBrk="0" fontAlgn="base" hangingPunct="0">
        <a:spcBef>
          <a:spcPct val="0"/>
        </a:spcBef>
        <a:spcAft>
          <a:spcPct val="0"/>
        </a:spcAft>
        <a:defRPr sz="2200">
          <a:solidFill>
            <a:schemeClr val="bg1"/>
          </a:solidFill>
          <a:latin typeface="Arial" charset="0"/>
          <a:ea typeface="Osaka" pitchFamily="1" charset="-128"/>
        </a:defRPr>
      </a:lvl2pPr>
      <a:lvl3pPr algn="l" rtl="0" eaLnBrk="0" fontAlgn="base" hangingPunct="0">
        <a:spcBef>
          <a:spcPct val="0"/>
        </a:spcBef>
        <a:spcAft>
          <a:spcPct val="0"/>
        </a:spcAft>
        <a:defRPr sz="2200">
          <a:solidFill>
            <a:schemeClr val="bg1"/>
          </a:solidFill>
          <a:latin typeface="Arial" charset="0"/>
          <a:ea typeface="Osaka" pitchFamily="1" charset="-128"/>
        </a:defRPr>
      </a:lvl3pPr>
      <a:lvl4pPr algn="l" rtl="0" eaLnBrk="0" fontAlgn="base" hangingPunct="0">
        <a:spcBef>
          <a:spcPct val="0"/>
        </a:spcBef>
        <a:spcAft>
          <a:spcPct val="0"/>
        </a:spcAft>
        <a:defRPr sz="2200">
          <a:solidFill>
            <a:schemeClr val="bg1"/>
          </a:solidFill>
          <a:latin typeface="Arial" charset="0"/>
          <a:ea typeface="Osaka" pitchFamily="1" charset="-128"/>
        </a:defRPr>
      </a:lvl4pPr>
      <a:lvl5pPr algn="l" rtl="0" eaLnBrk="0" fontAlgn="base" hangingPunct="0">
        <a:spcBef>
          <a:spcPct val="0"/>
        </a:spcBef>
        <a:spcAft>
          <a:spcPct val="0"/>
        </a:spcAft>
        <a:defRPr sz="2200">
          <a:solidFill>
            <a:schemeClr val="bg1"/>
          </a:solidFill>
          <a:latin typeface="Arial" charset="0"/>
          <a:ea typeface="Osaka" pitchFamily="1" charset="-128"/>
        </a:defRPr>
      </a:lvl5pPr>
      <a:lvl6pPr marL="342900" algn="l" rtl="0" fontAlgn="base">
        <a:spcBef>
          <a:spcPct val="0"/>
        </a:spcBef>
        <a:spcAft>
          <a:spcPct val="0"/>
        </a:spcAft>
        <a:defRPr sz="2250">
          <a:solidFill>
            <a:schemeClr val="bg1"/>
          </a:solidFill>
          <a:latin typeface="Arial Bold" pitchFamily="1" charset="0"/>
          <a:ea typeface="Osaka" pitchFamily="1" charset="-128"/>
        </a:defRPr>
      </a:lvl6pPr>
      <a:lvl7pPr marL="685800" algn="l" rtl="0" fontAlgn="base">
        <a:spcBef>
          <a:spcPct val="0"/>
        </a:spcBef>
        <a:spcAft>
          <a:spcPct val="0"/>
        </a:spcAft>
        <a:defRPr sz="2250">
          <a:solidFill>
            <a:schemeClr val="bg1"/>
          </a:solidFill>
          <a:latin typeface="Arial Bold" pitchFamily="1" charset="0"/>
          <a:ea typeface="Osaka" pitchFamily="1" charset="-128"/>
        </a:defRPr>
      </a:lvl7pPr>
      <a:lvl8pPr marL="1028700" algn="l" rtl="0" fontAlgn="base">
        <a:spcBef>
          <a:spcPct val="0"/>
        </a:spcBef>
        <a:spcAft>
          <a:spcPct val="0"/>
        </a:spcAft>
        <a:defRPr sz="2250">
          <a:solidFill>
            <a:schemeClr val="bg1"/>
          </a:solidFill>
          <a:latin typeface="Arial Bold" pitchFamily="1" charset="0"/>
          <a:ea typeface="Osaka" pitchFamily="1" charset="-128"/>
        </a:defRPr>
      </a:lvl8pPr>
      <a:lvl9pPr marL="1371600" algn="l" rtl="0" fontAlgn="base">
        <a:spcBef>
          <a:spcPct val="0"/>
        </a:spcBef>
        <a:spcAft>
          <a:spcPct val="0"/>
        </a:spcAft>
        <a:defRPr sz="2250">
          <a:solidFill>
            <a:schemeClr val="bg1"/>
          </a:solidFill>
          <a:latin typeface="Arial Bold" pitchFamily="1" charset="0"/>
          <a:ea typeface="Osaka" pitchFamily="1" charset="-128"/>
        </a:defRPr>
      </a:lvl9pPr>
    </p:titleStyle>
    <p:bodyStyle>
      <a:lvl1pPr marL="257175" indent="-257175" algn="l" rtl="0" eaLnBrk="0" fontAlgn="base" hangingPunct="0">
        <a:spcBef>
          <a:spcPct val="20000"/>
        </a:spcBef>
        <a:spcAft>
          <a:spcPct val="0"/>
        </a:spcAft>
        <a:buChar char="•"/>
        <a:defRPr sz="1500">
          <a:solidFill>
            <a:schemeClr val="tx1"/>
          </a:solidFill>
          <a:latin typeface="Arial" charset="0"/>
          <a:ea typeface="+mn-ea"/>
          <a:cs typeface="+mn-cs"/>
        </a:defRPr>
      </a:lvl1pPr>
      <a:lvl2pPr marL="557213" indent="-214313" algn="l" rtl="0" eaLnBrk="0" fontAlgn="base" hangingPunct="0">
        <a:spcBef>
          <a:spcPct val="20000"/>
        </a:spcBef>
        <a:spcAft>
          <a:spcPct val="0"/>
        </a:spcAft>
        <a:buChar char="–"/>
        <a:defRPr sz="1500">
          <a:solidFill>
            <a:schemeClr val="tx1"/>
          </a:solidFill>
          <a:latin typeface="Arial" charset="0"/>
          <a:ea typeface="+mn-ea"/>
        </a:defRPr>
      </a:lvl2pPr>
      <a:lvl3pPr marL="857250" indent="-171450" algn="l" rtl="0" eaLnBrk="0" fontAlgn="base" hangingPunct="0">
        <a:spcBef>
          <a:spcPct val="20000"/>
        </a:spcBef>
        <a:spcAft>
          <a:spcPct val="0"/>
        </a:spcAft>
        <a:buChar char="•"/>
        <a:defRPr sz="1500">
          <a:solidFill>
            <a:schemeClr val="tx1"/>
          </a:solidFill>
          <a:latin typeface="Arial" charset="0"/>
          <a:ea typeface="+mn-ea"/>
        </a:defRPr>
      </a:lvl3pPr>
      <a:lvl4pPr marL="1200150" indent="-171450" algn="l" rtl="0" eaLnBrk="0" fontAlgn="base" hangingPunct="0">
        <a:spcBef>
          <a:spcPct val="20000"/>
        </a:spcBef>
        <a:spcAft>
          <a:spcPct val="0"/>
        </a:spcAft>
        <a:buChar char="–"/>
        <a:defRPr sz="1500">
          <a:solidFill>
            <a:schemeClr val="tx1"/>
          </a:solidFill>
          <a:latin typeface="Arial" charset="0"/>
          <a:ea typeface="+mn-ea"/>
        </a:defRPr>
      </a:lvl4pPr>
      <a:lvl5pPr marL="1543050" indent="-171450" algn="l" rtl="0" eaLnBrk="0" fontAlgn="base" hangingPunct="0">
        <a:spcBef>
          <a:spcPct val="20000"/>
        </a:spcBef>
        <a:spcAft>
          <a:spcPct val="0"/>
        </a:spcAft>
        <a:buChar char="»"/>
        <a:defRPr sz="1500">
          <a:solidFill>
            <a:schemeClr val="tx1"/>
          </a:solidFill>
          <a:latin typeface="Arial" charset="0"/>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101C059-8C4C-41DC-9A4F-68CA2AA175A3}"/>
              </a:ext>
            </a:extLst>
          </p:cNvPr>
          <p:cNvSpPr>
            <a:spLocks noGrp="1" noChangeArrowheads="1"/>
          </p:cNvSpPr>
          <p:nvPr>
            <p:ph type="title"/>
          </p:nvPr>
        </p:nvSpPr>
        <p:spPr bwMode="auto">
          <a:xfrm>
            <a:off x="203200" y="76200"/>
            <a:ext cx="1036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198C69A0-A370-41BB-9816-C2482222243A}"/>
              </a:ext>
            </a:extLst>
          </p:cNvPr>
          <p:cNvSpPr>
            <a:spLocks noGrp="1" noChangeArrowheads="1"/>
          </p:cNvSpPr>
          <p:nvPr>
            <p:ph type="body" idx="1"/>
          </p:nvPr>
        </p:nvSpPr>
        <p:spPr bwMode="auto">
          <a:xfrm>
            <a:off x="203200" y="1295400"/>
            <a:ext cx="1168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3">
            <a:extLst>
              <a:ext uri="{FF2B5EF4-FFF2-40B4-BE49-F238E27FC236}">
                <a16:creationId xmlns:a16="http://schemas.microsoft.com/office/drawing/2014/main" id="{4D2CE0E6-FC34-4114-A810-66EC88354C25}"/>
              </a:ext>
            </a:extLst>
          </p:cNvPr>
          <p:cNvSpPr>
            <a:spLocks noGrp="1"/>
          </p:cNvSpPr>
          <p:nvPr>
            <p:ph type="dt" sz="half" idx="2"/>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50">
                <a:solidFill>
                  <a:srgbClr val="000000"/>
                </a:solidFill>
                <a:latin typeface="Arial" charset="0"/>
                <a:ea typeface="+mn-ea"/>
                <a:cs typeface="+mn-cs"/>
              </a:defRPr>
            </a:lvl1pPr>
          </a:lstStyle>
          <a:p>
            <a:pPr>
              <a:defRPr/>
            </a:pPr>
            <a:endParaRPr lang="en-US"/>
          </a:p>
        </p:txBody>
      </p:sp>
      <p:sp>
        <p:nvSpPr>
          <p:cNvPr id="10" name="Footer Placeholder 4">
            <a:extLst>
              <a:ext uri="{FF2B5EF4-FFF2-40B4-BE49-F238E27FC236}">
                <a16:creationId xmlns:a16="http://schemas.microsoft.com/office/drawing/2014/main" id="{EA2233CC-6086-4E30-9EE7-CE41E3A4F2B8}"/>
              </a:ext>
            </a:extLst>
          </p:cNvPr>
          <p:cNvSpPr>
            <a:spLocks noGrp="1"/>
          </p:cNvSpPr>
          <p:nvPr>
            <p:ph type="ftr" sz="quarter" idx="3"/>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050">
                <a:solidFill>
                  <a:srgbClr val="000000"/>
                </a:solidFill>
                <a:latin typeface="Arial" charset="0"/>
                <a:ea typeface="+mn-ea"/>
                <a:cs typeface="+mn-cs"/>
              </a:defRPr>
            </a:lvl1pPr>
          </a:lstStyle>
          <a:p>
            <a:pPr>
              <a:defRPr/>
            </a:pPr>
            <a:endParaRPr lang="en-US"/>
          </a:p>
        </p:txBody>
      </p:sp>
      <p:sp>
        <p:nvSpPr>
          <p:cNvPr id="11" name="Slide Number Placeholder 5">
            <a:extLst>
              <a:ext uri="{FF2B5EF4-FFF2-40B4-BE49-F238E27FC236}">
                <a16:creationId xmlns:a16="http://schemas.microsoft.com/office/drawing/2014/main" id="{A35DBC53-CBBB-42A6-A946-43D9924401E1}"/>
              </a:ext>
            </a:extLst>
          </p:cNvPr>
          <p:cNvSpPr>
            <a:spLocks noGrp="1"/>
          </p:cNvSpPr>
          <p:nvPr>
            <p:ph type="sldNum" sz="quarter" idx="4"/>
          </p:nvPr>
        </p:nvSpPr>
        <p:spPr bwMode="auto">
          <a:xfrm>
            <a:off x="9245600" y="64008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700" b="1">
                <a:solidFill>
                  <a:srgbClr val="808080"/>
                </a:solidFill>
                <a:latin typeface="Arial Bold Italic" panose="020B0704020202090204" pitchFamily="34" charset="0"/>
              </a:defRPr>
            </a:lvl1pPr>
          </a:lstStyle>
          <a:p>
            <a:fld id="{0EDC8EE6-D558-4B38-BF1F-99BAE6A5D0FC}" type="slidenum">
              <a:rPr lang="en-US" altLang="en-US"/>
              <a:pPr/>
              <a:t>‹#›</a:t>
            </a:fld>
            <a:endParaRPr lang="en-US" altLang="en-US" sz="1000"/>
          </a:p>
        </p:txBody>
      </p:sp>
    </p:spTree>
    <p:extLst>
      <p:ext uri="{BB962C8B-B14F-4D97-AF65-F5344CB8AC3E}">
        <p14:creationId xmlns:p14="http://schemas.microsoft.com/office/powerpoint/2010/main" val="164702483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hdr="0" ftr="0" dt="0"/>
  <p:txStyles>
    <p:titleStyle>
      <a:lvl1pPr algn="l" rtl="0" eaLnBrk="0" fontAlgn="base" hangingPunct="0">
        <a:spcBef>
          <a:spcPct val="0"/>
        </a:spcBef>
        <a:spcAft>
          <a:spcPct val="0"/>
        </a:spcAft>
        <a:defRPr sz="2200">
          <a:solidFill>
            <a:schemeClr val="bg1"/>
          </a:solidFill>
          <a:latin typeface="Arial" charset="0"/>
          <a:ea typeface="+mj-ea"/>
          <a:cs typeface="+mj-cs"/>
        </a:defRPr>
      </a:lvl1pPr>
      <a:lvl2pPr algn="l" rtl="0" eaLnBrk="0" fontAlgn="base" hangingPunct="0">
        <a:spcBef>
          <a:spcPct val="0"/>
        </a:spcBef>
        <a:spcAft>
          <a:spcPct val="0"/>
        </a:spcAft>
        <a:defRPr sz="2200">
          <a:solidFill>
            <a:schemeClr val="bg1"/>
          </a:solidFill>
          <a:latin typeface="Arial" charset="0"/>
          <a:ea typeface="Osaka" pitchFamily="1" charset="-128"/>
        </a:defRPr>
      </a:lvl2pPr>
      <a:lvl3pPr algn="l" rtl="0" eaLnBrk="0" fontAlgn="base" hangingPunct="0">
        <a:spcBef>
          <a:spcPct val="0"/>
        </a:spcBef>
        <a:spcAft>
          <a:spcPct val="0"/>
        </a:spcAft>
        <a:defRPr sz="2200">
          <a:solidFill>
            <a:schemeClr val="bg1"/>
          </a:solidFill>
          <a:latin typeface="Arial" charset="0"/>
          <a:ea typeface="Osaka" pitchFamily="1" charset="-128"/>
        </a:defRPr>
      </a:lvl3pPr>
      <a:lvl4pPr algn="l" rtl="0" eaLnBrk="0" fontAlgn="base" hangingPunct="0">
        <a:spcBef>
          <a:spcPct val="0"/>
        </a:spcBef>
        <a:spcAft>
          <a:spcPct val="0"/>
        </a:spcAft>
        <a:defRPr sz="2200">
          <a:solidFill>
            <a:schemeClr val="bg1"/>
          </a:solidFill>
          <a:latin typeface="Arial" charset="0"/>
          <a:ea typeface="Osaka" pitchFamily="1" charset="-128"/>
        </a:defRPr>
      </a:lvl4pPr>
      <a:lvl5pPr algn="l" rtl="0" eaLnBrk="0" fontAlgn="base" hangingPunct="0">
        <a:spcBef>
          <a:spcPct val="0"/>
        </a:spcBef>
        <a:spcAft>
          <a:spcPct val="0"/>
        </a:spcAft>
        <a:defRPr sz="2200">
          <a:solidFill>
            <a:schemeClr val="bg1"/>
          </a:solidFill>
          <a:latin typeface="Arial" charset="0"/>
          <a:ea typeface="Osaka" pitchFamily="1" charset="-128"/>
        </a:defRPr>
      </a:lvl5pPr>
      <a:lvl6pPr marL="342900" algn="l" rtl="0" fontAlgn="base">
        <a:spcBef>
          <a:spcPct val="0"/>
        </a:spcBef>
        <a:spcAft>
          <a:spcPct val="0"/>
        </a:spcAft>
        <a:defRPr sz="2250">
          <a:solidFill>
            <a:schemeClr val="bg1"/>
          </a:solidFill>
          <a:latin typeface="Arial Bold" pitchFamily="1" charset="0"/>
          <a:ea typeface="Osaka" pitchFamily="1" charset="-128"/>
        </a:defRPr>
      </a:lvl6pPr>
      <a:lvl7pPr marL="685800" algn="l" rtl="0" fontAlgn="base">
        <a:spcBef>
          <a:spcPct val="0"/>
        </a:spcBef>
        <a:spcAft>
          <a:spcPct val="0"/>
        </a:spcAft>
        <a:defRPr sz="2250">
          <a:solidFill>
            <a:schemeClr val="bg1"/>
          </a:solidFill>
          <a:latin typeface="Arial Bold" pitchFamily="1" charset="0"/>
          <a:ea typeface="Osaka" pitchFamily="1" charset="-128"/>
        </a:defRPr>
      </a:lvl7pPr>
      <a:lvl8pPr marL="1028700" algn="l" rtl="0" fontAlgn="base">
        <a:spcBef>
          <a:spcPct val="0"/>
        </a:spcBef>
        <a:spcAft>
          <a:spcPct val="0"/>
        </a:spcAft>
        <a:defRPr sz="2250">
          <a:solidFill>
            <a:schemeClr val="bg1"/>
          </a:solidFill>
          <a:latin typeface="Arial Bold" pitchFamily="1" charset="0"/>
          <a:ea typeface="Osaka" pitchFamily="1" charset="-128"/>
        </a:defRPr>
      </a:lvl8pPr>
      <a:lvl9pPr marL="1371600" algn="l" rtl="0" fontAlgn="base">
        <a:spcBef>
          <a:spcPct val="0"/>
        </a:spcBef>
        <a:spcAft>
          <a:spcPct val="0"/>
        </a:spcAft>
        <a:defRPr sz="2250">
          <a:solidFill>
            <a:schemeClr val="bg1"/>
          </a:solidFill>
          <a:latin typeface="Arial Bold" pitchFamily="1" charset="0"/>
          <a:ea typeface="Osaka" pitchFamily="1" charset="-128"/>
        </a:defRPr>
      </a:lvl9pPr>
    </p:titleStyle>
    <p:bodyStyle>
      <a:lvl1pPr marL="257175" indent="-257175" algn="l" rtl="0" eaLnBrk="0" fontAlgn="base" hangingPunct="0">
        <a:spcBef>
          <a:spcPct val="20000"/>
        </a:spcBef>
        <a:spcAft>
          <a:spcPct val="0"/>
        </a:spcAft>
        <a:buChar char="•"/>
        <a:defRPr sz="1500">
          <a:solidFill>
            <a:schemeClr val="tx1"/>
          </a:solidFill>
          <a:latin typeface="Arial" charset="0"/>
          <a:ea typeface="+mn-ea"/>
          <a:cs typeface="+mn-cs"/>
        </a:defRPr>
      </a:lvl1pPr>
      <a:lvl2pPr marL="557213" indent="-214313" algn="l" rtl="0" eaLnBrk="0" fontAlgn="base" hangingPunct="0">
        <a:spcBef>
          <a:spcPct val="20000"/>
        </a:spcBef>
        <a:spcAft>
          <a:spcPct val="0"/>
        </a:spcAft>
        <a:buChar char="–"/>
        <a:defRPr sz="1500">
          <a:solidFill>
            <a:schemeClr val="tx1"/>
          </a:solidFill>
          <a:latin typeface="Arial" charset="0"/>
          <a:ea typeface="+mn-ea"/>
        </a:defRPr>
      </a:lvl2pPr>
      <a:lvl3pPr marL="857250" indent="-171450" algn="l" rtl="0" eaLnBrk="0" fontAlgn="base" hangingPunct="0">
        <a:spcBef>
          <a:spcPct val="20000"/>
        </a:spcBef>
        <a:spcAft>
          <a:spcPct val="0"/>
        </a:spcAft>
        <a:buChar char="•"/>
        <a:defRPr sz="1500">
          <a:solidFill>
            <a:schemeClr val="tx1"/>
          </a:solidFill>
          <a:latin typeface="Arial" charset="0"/>
          <a:ea typeface="+mn-ea"/>
        </a:defRPr>
      </a:lvl3pPr>
      <a:lvl4pPr marL="1200150" indent="-171450" algn="l" rtl="0" eaLnBrk="0" fontAlgn="base" hangingPunct="0">
        <a:spcBef>
          <a:spcPct val="20000"/>
        </a:spcBef>
        <a:spcAft>
          <a:spcPct val="0"/>
        </a:spcAft>
        <a:buChar char="–"/>
        <a:defRPr sz="1500">
          <a:solidFill>
            <a:schemeClr val="tx1"/>
          </a:solidFill>
          <a:latin typeface="Arial" charset="0"/>
          <a:ea typeface="+mn-ea"/>
        </a:defRPr>
      </a:lvl4pPr>
      <a:lvl5pPr marL="1543050" indent="-171450" algn="l" rtl="0" eaLnBrk="0" fontAlgn="base" hangingPunct="0">
        <a:spcBef>
          <a:spcPct val="20000"/>
        </a:spcBef>
        <a:spcAft>
          <a:spcPct val="0"/>
        </a:spcAft>
        <a:buChar char="»"/>
        <a:defRPr sz="1500">
          <a:solidFill>
            <a:schemeClr val="tx1"/>
          </a:solidFill>
          <a:latin typeface="Arial" charset="0"/>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0A4D71-6A2E-4FF1-BDF2-D1C0413A4A6A}"/>
              </a:ext>
            </a:extLst>
          </p:cNvPr>
          <p:cNvSpPr>
            <a:spLocks noGrp="1" noChangeArrowheads="1"/>
          </p:cNvSpPr>
          <p:nvPr>
            <p:ph type="title"/>
          </p:nvPr>
        </p:nvSpPr>
        <p:spPr bwMode="auto">
          <a:xfrm>
            <a:off x="203200" y="76200"/>
            <a:ext cx="1036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44485D8-08F9-4B26-AD57-18B641A24D86}"/>
              </a:ext>
            </a:extLst>
          </p:cNvPr>
          <p:cNvSpPr>
            <a:spLocks noGrp="1" noChangeArrowheads="1"/>
          </p:cNvSpPr>
          <p:nvPr>
            <p:ph type="body" idx="1"/>
          </p:nvPr>
        </p:nvSpPr>
        <p:spPr bwMode="auto">
          <a:xfrm>
            <a:off x="203200" y="1295400"/>
            <a:ext cx="1168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Date Placeholder 3">
            <a:extLst>
              <a:ext uri="{FF2B5EF4-FFF2-40B4-BE49-F238E27FC236}">
                <a16:creationId xmlns:a16="http://schemas.microsoft.com/office/drawing/2014/main" id="{E7161BA8-B212-43F7-BDB4-0EFA51869D82}"/>
              </a:ext>
            </a:extLst>
          </p:cNvPr>
          <p:cNvSpPr>
            <a:spLocks noGrp="1"/>
          </p:cNvSpPr>
          <p:nvPr>
            <p:ph type="dt" sz="half" idx="2"/>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a:defRPr/>
            </a:pPr>
            <a:endParaRPr lang="en-US"/>
          </a:p>
        </p:txBody>
      </p:sp>
      <p:sp>
        <p:nvSpPr>
          <p:cNvPr id="10" name="Footer Placeholder 4">
            <a:extLst>
              <a:ext uri="{FF2B5EF4-FFF2-40B4-BE49-F238E27FC236}">
                <a16:creationId xmlns:a16="http://schemas.microsoft.com/office/drawing/2014/main" id="{9452FB5A-E79F-4D6E-A9A5-69ADCF6B730B}"/>
              </a:ext>
            </a:extLst>
          </p:cNvPr>
          <p:cNvSpPr>
            <a:spLocks noGrp="1"/>
          </p:cNvSpPr>
          <p:nvPr>
            <p:ph type="ftr" sz="quarter" idx="3"/>
          </p:nvPr>
        </p:nvSpPr>
        <p:spPr bwMode="auto">
          <a:xfrm>
            <a:off x="4165600"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a:defRPr/>
            </a:pPr>
            <a:endParaRPr lang="en-US"/>
          </a:p>
        </p:txBody>
      </p:sp>
      <p:sp>
        <p:nvSpPr>
          <p:cNvPr id="11" name="Slide Number Placeholder 5">
            <a:extLst>
              <a:ext uri="{FF2B5EF4-FFF2-40B4-BE49-F238E27FC236}">
                <a16:creationId xmlns:a16="http://schemas.microsoft.com/office/drawing/2014/main" id="{AA48E1E6-A9A9-494B-BDD7-1248F399784C}"/>
              </a:ext>
            </a:extLst>
          </p:cNvPr>
          <p:cNvSpPr>
            <a:spLocks noGrp="1"/>
          </p:cNvSpPr>
          <p:nvPr>
            <p:ph type="sldNum" sz="quarter" idx="4"/>
          </p:nvPr>
        </p:nvSpPr>
        <p:spPr bwMode="auto">
          <a:xfrm>
            <a:off x="9245600" y="64008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anose="020B0704020202090204" pitchFamily="34" charset="0"/>
              </a:defRPr>
            </a:lvl1pPr>
          </a:lstStyle>
          <a:p>
            <a:fld id="{2674F8DF-390C-4BFD-84E7-C652A28FAD5D}" type="slidenum">
              <a:rPr lang="en-US" altLang="en-US"/>
              <a:pPr/>
              <a:t>‹#›</a:t>
            </a:fld>
            <a:endParaRPr lang="en-US" altLang="en-US" sz="1400">
              <a:latin typeface="Arial" panose="020B0604020202020204" pitchFamily="34" charset="0"/>
            </a:endParaRPr>
          </a:p>
        </p:txBody>
      </p:sp>
    </p:spTree>
    <p:extLst>
      <p:ext uri="{BB962C8B-B14F-4D97-AF65-F5344CB8AC3E}">
        <p14:creationId xmlns:p14="http://schemas.microsoft.com/office/powerpoint/2010/main" val="9448250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hdr="0" ftr="0" dt="0"/>
  <p:txStyles>
    <p:titleStyle>
      <a:lvl1pPr algn="l" rtl="0" eaLnBrk="0" fontAlgn="base" hangingPunct="0">
        <a:spcBef>
          <a:spcPct val="0"/>
        </a:spcBef>
        <a:spcAft>
          <a:spcPct val="0"/>
        </a:spcAft>
        <a:defRPr sz="3000">
          <a:solidFill>
            <a:schemeClr val="bg1"/>
          </a:solidFill>
          <a:latin typeface="Arial" charset="0"/>
          <a:ea typeface="+mj-ea"/>
          <a:cs typeface="+mj-cs"/>
        </a:defRPr>
      </a:lvl1pPr>
      <a:lvl2pPr algn="l" rtl="0" eaLnBrk="0" fontAlgn="base" hangingPunct="0">
        <a:spcBef>
          <a:spcPct val="0"/>
        </a:spcBef>
        <a:spcAft>
          <a:spcPct val="0"/>
        </a:spcAft>
        <a:defRPr sz="3000">
          <a:solidFill>
            <a:schemeClr val="bg1"/>
          </a:solidFill>
          <a:latin typeface="Arial" charset="0"/>
          <a:ea typeface="Osaka" pitchFamily="1" charset="-128"/>
        </a:defRPr>
      </a:lvl2pPr>
      <a:lvl3pPr algn="l" rtl="0" eaLnBrk="0" fontAlgn="base" hangingPunct="0">
        <a:spcBef>
          <a:spcPct val="0"/>
        </a:spcBef>
        <a:spcAft>
          <a:spcPct val="0"/>
        </a:spcAft>
        <a:defRPr sz="3000">
          <a:solidFill>
            <a:schemeClr val="bg1"/>
          </a:solidFill>
          <a:latin typeface="Arial" charset="0"/>
          <a:ea typeface="Osaka" pitchFamily="1" charset="-128"/>
        </a:defRPr>
      </a:lvl3pPr>
      <a:lvl4pPr algn="l" rtl="0" eaLnBrk="0" fontAlgn="base" hangingPunct="0">
        <a:spcBef>
          <a:spcPct val="0"/>
        </a:spcBef>
        <a:spcAft>
          <a:spcPct val="0"/>
        </a:spcAft>
        <a:defRPr sz="3000">
          <a:solidFill>
            <a:schemeClr val="bg1"/>
          </a:solidFill>
          <a:latin typeface="Arial" charset="0"/>
          <a:ea typeface="Osaka" pitchFamily="1" charset="-128"/>
        </a:defRPr>
      </a:lvl4pPr>
      <a:lvl5pPr algn="l" rtl="0" eaLnBrk="0" fontAlgn="base" hangingPunct="0">
        <a:spcBef>
          <a:spcPct val="0"/>
        </a:spcBef>
        <a:spcAft>
          <a:spcPct val="0"/>
        </a:spcAft>
        <a:defRPr sz="3000">
          <a:solidFill>
            <a:schemeClr val="bg1"/>
          </a:solidFill>
          <a:latin typeface="Arial"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7.xml"/><Relationship Id="rId1" Type="http://schemas.openxmlformats.org/officeDocument/2006/relationships/themeOverride" Target="../theme/themeOverride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hyperlink" Target="https://municipalmoney.gov.za/"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hyperlink" Target="https://vulekamali.gov.za/"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AB362D-0822-48CC-B541-EEA41B48831B}"/>
              </a:ext>
            </a:extLst>
          </p:cNvPr>
          <p:cNvSpPr>
            <a:spLocks noGrp="1"/>
          </p:cNvSpPr>
          <p:nvPr>
            <p:ph type="subTitle" idx="1"/>
          </p:nvPr>
        </p:nvSpPr>
        <p:spPr>
          <a:xfrm>
            <a:off x="-1333501" y="1343025"/>
            <a:ext cx="13092113" cy="2085974"/>
          </a:xfrm>
        </p:spPr>
        <p:txBody>
          <a:bodyPr/>
          <a:lstStyle/>
          <a:p>
            <a:r>
              <a:rPr lang="en-ZA" dirty="0" err="1">
                <a:solidFill>
                  <a:schemeClr val="bg1"/>
                </a:solidFill>
              </a:rPr>
              <a:t>Te</a:t>
            </a:r>
            <a:endParaRPr lang="en-ZA" dirty="0">
              <a:solidFill>
                <a:schemeClr val="bg1"/>
              </a:solidFill>
            </a:endParaRPr>
          </a:p>
        </p:txBody>
      </p:sp>
      <p:pic>
        <p:nvPicPr>
          <p:cNvPr id="4" name="Picture 3">
            <a:extLst>
              <a:ext uri="{FF2B5EF4-FFF2-40B4-BE49-F238E27FC236}">
                <a16:creationId xmlns:a16="http://schemas.microsoft.com/office/drawing/2014/main" id="{FB795DFB-A6B4-4D84-9C37-3487A46898ED}"/>
              </a:ext>
            </a:extLst>
          </p:cNvPr>
          <p:cNvPicPr>
            <a:picLocks noChangeAspect="1"/>
          </p:cNvPicPr>
          <p:nvPr/>
        </p:nvPicPr>
        <p:blipFill>
          <a:blip r:embed="rId2"/>
          <a:stretch>
            <a:fillRect/>
          </a:stretch>
        </p:blipFill>
        <p:spPr>
          <a:xfrm>
            <a:off x="0" y="0"/>
            <a:ext cx="12398835" cy="7786688"/>
          </a:xfrm>
          <a:prstGeom prst="rect">
            <a:avLst/>
          </a:prstGeom>
        </p:spPr>
      </p:pic>
      <p:sp>
        <p:nvSpPr>
          <p:cNvPr id="6" name="TextBox 5">
            <a:extLst>
              <a:ext uri="{FF2B5EF4-FFF2-40B4-BE49-F238E27FC236}">
                <a16:creationId xmlns:a16="http://schemas.microsoft.com/office/drawing/2014/main" id="{CF924C49-75AB-44FD-A7BD-551AF9093A2D}"/>
              </a:ext>
            </a:extLst>
          </p:cNvPr>
          <p:cNvSpPr txBox="1"/>
          <p:nvPr/>
        </p:nvSpPr>
        <p:spPr>
          <a:xfrm>
            <a:off x="157018" y="1343025"/>
            <a:ext cx="12034982" cy="4539704"/>
          </a:xfrm>
          <a:prstGeom prst="rect">
            <a:avLst/>
          </a:prstGeom>
          <a:noFill/>
        </p:spPr>
        <p:txBody>
          <a:bodyPr wrap="square">
            <a:spAutoFit/>
          </a:bodyPr>
          <a:lstStyle/>
          <a:p>
            <a:pPr algn="r"/>
            <a:r>
              <a:rPr lang="en-ZA" sz="2800" b="1" dirty="0">
                <a:solidFill>
                  <a:schemeClr val="bg1"/>
                </a:solidFill>
                <a:latin typeface="Arial Bold" panose="020B0704020202020204" pitchFamily="34" charset="0"/>
                <a:cs typeface="Arial Bold" panose="020B0704020202020204" pitchFamily="34" charset="0"/>
              </a:rPr>
              <a:t>National</a:t>
            </a:r>
            <a:r>
              <a:rPr lang="en-ZA" sz="3600" b="1" dirty="0">
                <a:solidFill>
                  <a:schemeClr val="bg1"/>
                </a:solidFill>
                <a:latin typeface="Arial Bold" panose="020B0704020202020204" pitchFamily="34" charset="0"/>
                <a:cs typeface="Arial Bold" panose="020B0704020202020204" pitchFamily="34" charset="0"/>
              </a:rPr>
              <a:t> CIGFARO </a:t>
            </a:r>
            <a:r>
              <a:rPr lang="en-ZA" sz="3600" b="1" i="1" dirty="0" err="1">
                <a:solidFill>
                  <a:schemeClr val="bg1"/>
                </a:solidFill>
                <a:latin typeface="Arial Bold" panose="020B0704020202020204" pitchFamily="34" charset="0"/>
                <a:cs typeface="Arial Bold" panose="020B0704020202020204" pitchFamily="34" charset="0"/>
              </a:rPr>
              <a:t>m</a:t>
            </a:r>
            <a:r>
              <a:rPr lang="en-ZA" sz="3600" b="1" dirty="0" err="1">
                <a:solidFill>
                  <a:schemeClr val="bg1"/>
                </a:solidFill>
                <a:latin typeface="Arial Bold" panose="020B0704020202020204" pitchFamily="34" charset="0"/>
                <a:cs typeface="Arial Bold" panose="020B0704020202020204" pitchFamily="34" charset="0"/>
              </a:rPr>
              <a:t>SCOA</a:t>
            </a:r>
            <a:r>
              <a:rPr lang="en-ZA" sz="3600" b="1" dirty="0">
                <a:solidFill>
                  <a:schemeClr val="bg1"/>
                </a:solidFill>
                <a:latin typeface="Arial Bold" panose="020B0704020202020204" pitchFamily="34" charset="0"/>
                <a:cs typeface="Arial Bold" panose="020B0704020202020204" pitchFamily="34" charset="0"/>
              </a:rPr>
              <a:t> WORKSHOP </a:t>
            </a:r>
            <a:r>
              <a:rPr lang="en-ZA" sz="3600" b="1" dirty="0" smtClean="0">
                <a:solidFill>
                  <a:schemeClr val="bg1"/>
                </a:solidFill>
                <a:latin typeface="Arial Bold" panose="020B0704020202020204" pitchFamily="34" charset="0"/>
                <a:cs typeface="Arial Bold" panose="020B0704020202020204" pitchFamily="34" charset="0"/>
              </a:rPr>
              <a:t>2020</a:t>
            </a:r>
          </a:p>
          <a:p>
            <a:pPr algn="r"/>
            <a:endParaRPr lang="en-ZA" sz="3600" b="1" cap="all" dirty="0">
              <a:solidFill>
                <a:schemeClr val="bg1"/>
              </a:solidFill>
              <a:latin typeface="Arial Bold" panose="020B0704020202020204" pitchFamily="34" charset="0"/>
              <a:cs typeface="Arial Bold" panose="020B0704020202020204" pitchFamily="34" charset="0"/>
            </a:endParaRPr>
          </a:p>
          <a:p>
            <a:pPr algn="r"/>
            <a:r>
              <a:rPr lang="en-ZA" sz="2500" b="1" dirty="0" smtClean="0">
                <a:solidFill>
                  <a:schemeClr val="bg1"/>
                </a:solidFill>
                <a:latin typeface="Arial Bold" panose="020B0704020202020204" pitchFamily="34" charset="0"/>
                <a:cs typeface="Arial Bold" panose="020B0704020202020204" pitchFamily="34" charset="0"/>
              </a:rPr>
              <a:t>Proposed Version 6.5 Chart Changes</a:t>
            </a:r>
          </a:p>
          <a:p>
            <a:pPr algn="r"/>
            <a:endParaRPr lang="en-ZA" sz="3600" cap="all" dirty="0" smtClean="0">
              <a:solidFill>
                <a:schemeClr val="bg1"/>
              </a:solidFill>
              <a:latin typeface="Arial" panose="020B0604020202020204" pitchFamily="34" charset="0"/>
              <a:cs typeface="Arial" panose="020B0604020202020204" pitchFamily="34" charset="0"/>
            </a:endParaRPr>
          </a:p>
          <a:p>
            <a:pPr algn="r"/>
            <a:endParaRPr lang="en-ZA" sz="3600" cap="all" dirty="0">
              <a:solidFill>
                <a:schemeClr val="bg1"/>
              </a:solidFill>
              <a:latin typeface="Arial" panose="020B0604020202020204" pitchFamily="34" charset="0"/>
              <a:cs typeface="Arial" panose="020B0604020202020204" pitchFamily="34" charset="0"/>
            </a:endParaRPr>
          </a:p>
          <a:p>
            <a:pPr algn="r"/>
            <a:endParaRPr lang="en-ZA" sz="3600" cap="all" dirty="0" smtClean="0">
              <a:solidFill>
                <a:schemeClr val="bg1"/>
              </a:solidFill>
              <a:latin typeface="Arial" panose="020B0604020202020204" pitchFamily="34" charset="0"/>
              <a:cs typeface="Arial" panose="020B0604020202020204" pitchFamily="34" charset="0"/>
            </a:endParaRPr>
          </a:p>
          <a:p>
            <a:pPr algn="r"/>
            <a:endParaRPr lang="en-ZA" sz="3600" cap="all" dirty="0">
              <a:solidFill>
                <a:schemeClr val="bg1"/>
              </a:solidFill>
              <a:latin typeface="Arial" panose="020B0604020202020204" pitchFamily="34" charset="0"/>
              <a:cs typeface="Arial" panose="020B0604020202020204" pitchFamily="34" charset="0"/>
            </a:endParaRPr>
          </a:p>
          <a:p>
            <a:pPr algn="r"/>
            <a:r>
              <a:rPr lang="en-US" sz="1200" dirty="0">
                <a:solidFill>
                  <a:schemeClr val="bg1"/>
                </a:solidFill>
                <a:latin typeface="Arial" panose="020B0604020202020204" pitchFamily="34" charset="0"/>
                <a:ea typeface="Osaka"/>
                <a:cs typeface="Arial" panose="020B0604020202020204" pitchFamily="34" charset="0"/>
              </a:rPr>
              <a:t>Presented by National Treasury </a:t>
            </a:r>
            <a:r>
              <a:rPr lang="en-US" sz="1200" dirty="0" smtClean="0">
                <a:solidFill>
                  <a:schemeClr val="bg1"/>
                </a:solidFill>
                <a:latin typeface="Arial" panose="020B0604020202020204" pitchFamily="34" charset="0"/>
                <a:ea typeface="Osaka"/>
                <a:cs typeface="Arial" panose="020B0604020202020204" pitchFamily="34" charset="0"/>
              </a:rPr>
              <a:t>– Kgomotso Baloyi </a:t>
            </a:r>
            <a:r>
              <a:rPr lang="en-US" sz="1200" dirty="0">
                <a:solidFill>
                  <a:schemeClr val="bg1"/>
                </a:solidFill>
                <a:latin typeface="Arial" panose="020B0604020202020204" pitchFamily="34" charset="0"/>
                <a:ea typeface="Osaka"/>
                <a:cs typeface="Arial" panose="020B0604020202020204" pitchFamily="34" charset="0"/>
              </a:rPr>
              <a:t>– </a:t>
            </a:r>
            <a:r>
              <a:rPr lang="en-US" sz="1200" dirty="0" smtClean="0">
                <a:solidFill>
                  <a:schemeClr val="bg1"/>
                </a:solidFill>
                <a:latin typeface="Arial" panose="020B0604020202020204" pitchFamily="34" charset="0"/>
                <a:ea typeface="Osaka"/>
                <a:cs typeface="Arial" panose="020B0604020202020204" pitchFamily="34" charset="0"/>
              </a:rPr>
              <a:t>12 </a:t>
            </a:r>
            <a:r>
              <a:rPr lang="en-US" sz="1200" dirty="0">
                <a:solidFill>
                  <a:schemeClr val="bg1"/>
                </a:solidFill>
                <a:latin typeface="Arial" panose="020B0604020202020204" pitchFamily="34" charset="0"/>
                <a:ea typeface="Osaka"/>
                <a:cs typeface="Arial" panose="020B0604020202020204" pitchFamily="34" charset="0"/>
              </a:rPr>
              <a:t>November 2020</a:t>
            </a:r>
          </a:p>
          <a:p>
            <a:pPr algn="ctr"/>
            <a:endParaRPr lang="en-ZA" sz="3600" b="1" dirty="0"/>
          </a:p>
        </p:txBody>
      </p:sp>
    </p:spTree>
    <p:extLst>
      <p:ext uri="{BB962C8B-B14F-4D97-AF65-F5344CB8AC3E}">
        <p14:creationId xmlns:p14="http://schemas.microsoft.com/office/powerpoint/2010/main" val="115667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Item Expenditure</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fld id="{842193E1-D56C-4D5D-B8D2-CB398B774249}" type="slidenum">
              <a:rPr lang="en-US" altLang="en-US" sz="1000">
                <a:solidFill>
                  <a:srgbClr val="808080"/>
                </a:solidFill>
                <a:latin typeface="Arial Bold" panose="020B0704020202020204" pitchFamily="34" charset="0"/>
                <a:cs typeface="Arial" pitchFamily="34" charset="0"/>
              </a:rPr>
              <a:pPr fontAlgn="base">
                <a:spcBef>
                  <a:spcPct val="0"/>
                </a:spcBef>
                <a:spcAft>
                  <a:spcPct val="0"/>
                </a:spcAft>
                <a:buNone/>
                <a:defRPr/>
              </a:pPr>
              <a:t>10</a:t>
            </a:fld>
            <a:endParaRPr lang="en-US" altLang="en-US" sz="1400" b="0" dirty="0">
              <a:solidFill>
                <a:srgbClr val="000000"/>
              </a:solidFill>
              <a:latin typeface="Arial Bold" panose="020B0704020202020204" pitchFamily="34" charset="0"/>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52514"/>
            <a:ext cx="12192000" cy="503789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None/>
            </a:pPr>
            <a:endParaRPr lang="en-ZA" sz="1800" b="1" kern="0" dirty="0">
              <a:ln w="11430">
                <a:solidFill>
                  <a:schemeClr val="accent2">
                    <a:lumMod val="60000"/>
                    <a:lumOff val="40000"/>
                  </a:scheme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0" y="1052514"/>
            <a:ext cx="11887199" cy="446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lgn="just">
              <a:spcBef>
                <a:spcPts val="0"/>
              </a:spcBef>
              <a:buFont typeface="Wingdings" panose="05000000000000000000" pitchFamily="2" charset="2"/>
              <a:buChar char="Ø"/>
            </a:pPr>
            <a:r>
              <a:rPr lang="en-ZA" sz="1800" b="1" kern="0" dirty="0">
                <a:latin typeface="Arial Narrow" panose="020B0606020202030204" pitchFamily="34" charset="0"/>
                <a:cs typeface="Arial" panose="020B0604020202020204" pitchFamily="34" charset="0"/>
              </a:rPr>
              <a:t>8918</a:t>
            </a:r>
            <a:r>
              <a:rPr lang="en-ZA" sz="1800" b="1" kern="0" dirty="0">
                <a:latin typeface="Arial" panose="020B0604020202020204" pitchFamily="34" charset="0"/>
                <a:cs typeface="Arial" panose="020B0604020202020204" pitchFamily="34" charset="0"/>
              </a:rPr>
              <a:t>: </a:t>
            </a:r>
            <a:r>
              <a:rPr lang="en-US" sz="1800" kern="0" dirty="0">
                <a:latin typeface="Arial" panose="020B0604020202020204" pitchFamily="34" charset="0"/>
                <a:cs typeface="Arial" panose="020B0604020202020204" pitchFamily="34" charset="0"/>
              </a:rPr>
              <a:t>Can the definition of GUID 6834793e-9435-47ab-9f83-10bdb8df588e: Rewards Incentive be expanded to include Reward Incentives to Individuals and </a:t>
            </a:r>
            <a:r>
              <a:rPr lang="en-US" sz="1800" kern="0" dirty="0" err="1">
                <a:latin typeface="Arial" panose="020B0604020202020204" pitchFamily="34" charset="0"/>
                <a:cs typeface="Arial" panose="020B0604020202020204" pitchFamily="34" charset="0"/>
              </a:rPr>
              <a:t>Organisations</a:t>
            </a:r>
            <a:r>
              <a:rPr lang="en-US" sz="1800" kern="0" dirty="0">
                <a:latin typeface="Arial" panose="020B0604020202020204" pitchFamily="34" charset="0"/>
                <a:cs typeface="Arial" panose="020B0604020202020204" pitchFamily="34" charset="0"/>
              </a:rPr>
              <a:t>. Council has approved the "Taxi Incentive </a:t>
            </a:r>
            <a:r>
              <a:rPr lang="en-US" sz="1800" kern="0" dirty="0" err="1">
                <a:latin typeface="Arial" panose="020B0604020202020204" pitchFamily="34" charset="0"/>
                <a:cs typeface="Arial" panose="020B0604020202020204" pitchFamily="34" charset="0"/>
              </a:rPr>
              <a:t>Programme</a:t>
            </a:r>
            <a:r>
              <a:rPr lang="en-US" sz="1800" kern="0" dirty="0">
                <a:latin typeface="Arial" panose="020B0604020202020204" pitchFamily="34" charset="0"/>
                <a:cs typeface="Arial" panose="020B0604020202020204" pitchFamily="34" charset="0"/>
              </a:rPr>
              <a:t>" whereby we reward Taxi Owners who register for the </a:t>
            </a:r>
            <a:r>
              <a:rPr lang="en-US" sz="1800" kern="0" dirty="0" err="1">
                <a:latin typeface="Arial" panose="020B0604020202020204" pitchFamily="34" charset="0"/>
                <a:cs typeface="Arial" panose="020B0604020202020204" pitchFamily="34" charset="0"/>
              </a:rPr>
              <a:t>programme</a:t>
            </a:r>
            <a:r>
              <a:rPr lang="en-US" sz="1800" kern="0" dirty="0">
                <a:latin typeface="Arial" panose="020B0604020202020204" pitchFamily="34" charset="0"/>
                <a:cs typeface="Arial" panose="020B0604020202020204" pitchFamily="34" charset="0"/>
              </a:rPr>
              <a:t> incentives for good driving.</a:t>
            </a:r>
            <a:endParaRPr lang="en-ZA" sz="1800" kern="0" dirty="0">
              <a:latin typeface="Arial" panose="020B0604020202020204" pitchFamily="34" charset="0"/>
              <a:cs typeface="Arial" panose="020B0604020202020204" pitchFamily="34" charset="0"/>
            </a:endParaRPr>
          </a:p>
        </p:txBody>
      </p:sp>
      <p:sp>
        <p:nvSpPr>
          <p:cNvPr id="3" name="TextBox 2"/>
          <p:cNvSpPr txBox="1"/>
          <p:nvPr/>
        </p:nvSpPr>
        <p:spPr>
          <a:xfrm>
            <a:off x="145771" y="5550160"/>
            <a:ext cx="1167516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ZA" b="1" dirty="0"/>
              <a:t>Solution</a:t>
            </a:r>
            <a:r>
              <a:rPr lang="en-ZA" dirty="0"/>
              <a:t>: Correct the word reconnection to “recognition” .Refer the logger to use this line item.</a:t>
            </a:r>
            <a:r>
              <a:rPr lang="en-US" dirty="0">
                <a:solidFill>
                  <a:srgbClr val="000000"/>
                </a:solidFill>
              </a:rPr>
              <a:t> </a:t>
            </a:r>
            <a:endParaRPr lang="en-ZA" dirty="0"/>
          </a:p>
        </p:txBody>
      </p:sp>
      <p:pic>
        <p:nvPicPr>
          <p:cNvPr id="2" name="Picture 1">
            <a:extLst>
              <a:ext uri="{FF2B5EF4-FFF2-40B4-BE49-F238E27FC236}">
                <a16:creationId xmlns:a16="http://schemas.microsoft.com/office/drawing/2014/main" id="{0AAF291F-8F2F-449D-BA85-968623B74FB2}"/>
              </a:ext>
            </a:extLst>
          </p:cNvPr>
          <p:cNvPicPr>
            <a:picLocks noChangeAspect="1"/>
          </p:cNvPicPr>
          <p:nvPr/>
        </p:nvPicPr>
        <p:blipFill rotWithShape="1">
          <a:blip r:embed="rId2"/>
          <a:srcRect r="7308" b="18731"/>
          <a:stretch/>
        </p:blipFill>
        <p:spPr>
          <a:xfrm>
            <a:off x="1815548" y="1984217"/>
            <a:ext cx="6570134" cy="3505523"/>
          </a:xfrm>
          <a:prstGeom prst="rect">
            <a:avLst/>
          </a:prstGeom>
        </p:spPr>
      </p:pic>
    </p:spTree>
    <p:extLst>
      <p:ext uri="{BB962C8B-B14F-4D97-AF65-F5344CB8AC3E}">
        <p14:creationId xmlns:p14="http://schemas.microsoft.com/office/powerpoint/2010/main" val="2530690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Item Expenditure</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fld id="{842193E1-D56C-4D5D-B8D2-CB398B774249}" type="slidenum">
              <a:rPr lang="en-US" altLang="en-US" sz="1000">
                <a:solidFill>
                  <a:srgbClr val="808080"/>
                </a:solidFill>
                <a:latin typeface="Arial Bold" panose="020B0704020202020204" pitchFamily="34" charset="0"/>
                <a:cs typeface="Arial" pitchFamily="34" charset="0"/>
              </a:rPr>
              <a:pPr fontAlgn="base">
                <a:spcBef>
                  <a:spcPct val="0"/>
                </a:spcBef>
                <a:spcAft>
                  <a:spcPct val="0"/>
                </a:spcAft>
                <a:buNone/>
                <a:defRPr/>
              </a:pPr>
              <a:t>11</a:t>
            </a:fld>
            <a:endParaRPr lang="en-US" altLang="en-US" sz="1400" b="0" dirty="0">
              <a:solidFill>
                <a:srgbClr val="000000"/>
              </a:solidFill>
              <a:latin typeface="Arial Bold" panose="020B0704020202020204" pitchFamily="34" charset="0"/>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52514"/>
            <a:ext cx="12192000" cy="503789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None/>
            </a:pPr>
            <a:endParaRPr lang="en-ZA" sz="180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145774" y="1052514"/>
            <a:ext cx="11728174" cy="446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lgn="just">
              <a:spcBef>
                <a:spcPts val="0"/>
              </a:spcBef>
              <a:buFont typeface="Wingdings" panose="05000000000000000000" pitchFamily="2" charset="2"/>
              <a:buChar char="Ø"/>
            </a:pPr>
            <a:r>
              <a:rPr lang="en-ZA" sz="1800" b="1" kern="0" dirty="0">
                <a:solidFill>
                  <a:srgbClr val="000000"/>
                </a:solidFill>
                <a:latin typeface="Arial Narrow" panose="020B0606020202030204" pitchFamily="34" charset="0"/>
                <a:cs typeface="Arial" panose="020B0604020202020204" pitchFamily="34" charset="0"/>
              </a:rPr>
              <a:t>8919</a:t>
            </a:r>
            <a:r>
              <a:rPr lang="en-ZA" sz="1800" b="1" kern="0" dirty="0">
                <a:solidFill>
                  <a:srgbClr val="000000"/>
                </a:solidFill>
                <a:latin typeface="Arial" panose="020B0604020202020204" pitchFamily="34" charset="0"/>
                <a:cs typeface="Arial" panose="020B0604020202020204" pitchFamily="34" charset="0"/>
              </a:rPr>
              <a:t>: </a:t>
            </a:r>
            <a:r>
              <a:rPr lang="en-US" sz="1800" kern="0" dirty="0">
                <a:solidFill>
                  <a:srgbClr val="000000"/>
                </a:solidFill>
                <a:latin typeface="Arial" panose="020B0604020202020204" pitchFamily="34" charset="0"/>
                <a:cs typeface="Arial" panose="020B0604020202020204" pitchFamily="34" charset="0"/>
              </a:rPr>
              <a:t>NMBM would like to request a new additional item on Revenue: Exchange: Operational Revenue: </a:t>
            </a:r>
            <a:r>
              <a:rPr lang="en-US" sz="1800" kern="0" dirty="0" err="1">
                <a:solidFill>
                  <a:srgbClr val="000000"/>
                </a:solidFill>
                <a:latin typeface="Arial" panose="020B0604020202020204" pitchFamily="34" charset="0"/>
                <a:cs typeface="Arial" panose="020B0604020202020204" pitchFamily="34" charset="0"/>
              </a:rPr>
              <a:t>Councillors</a:t>
            </a:r>
            <a:r>
              <a:rPr lang="en-US" sz="1800" kern="0" dirty="0">
                <a:solidFill>
                  <a:srgbClr val="000000"/>
                </a:solidFill>
                <a:latin typeface="Arial" panose="020B0604020202020204" pitchFamily="34" charset="0"/>
                <a:cs typeface="Arial" panose="020B0604020202020204" pitchFamily="34" charset="0"/>
              </a:rPr>
              <a:t> Recoveries. The definition will be  recoveries made from </a:t>
            </a:r>
            <a:r>
              <a:rPr lang="en-US" sz="1800" kern="0" dirty="0" err="1">
                <a:solidFill>
                  <a:srgbClr val="000000"/>
                </a:solidFill>
                <a:latin typeface="Arial" panose="020B0604020202020204" pitchFamily="34" charset="0"/>
                <a:cs typeface="Arial" panose="020B0604020202020204" pitchFamily="34" charset="0"/>
              </a:rPr>
              <a:t>councillors</a:t>
            </a:r>
            <a:r>
              <a:rPr lang="en-US" sz="1800" kern="0" dirty="0">
                <a:solidFill>
                  <a:srgbClr val="000000"/>
                </a:solidFill>
                <a:latin typeface="Arial" panose="020B0604020202020204" pitchFamily="34" charset="0"/>
                <a:cs typeface="Arial" panose="020B0604020202020204" pitchFamily="34" charset="0"/>
              </a:rPr>
              <a:t> for various reasons, e.g. private use of telephone, etc.</a:t>
            </a:r>
            <a:endParaRPr lang="en-ZA" sz="1800" kern="0"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318052" y="5517233"/>
            <a:ext cx="11330609" cy="646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en-ZA" b="1" dirty="0">
                <a:solidFill>
                  <a:srgbClr val="000000"/>
                </a:solidFill>
              </a:rPr>
              <a:t>Solution</a:t>
            </a:r>
            <a:r>
              <a:rPr lang="en-ZA" dirty="0">
                <a:solidFill>
                  <a:srgbClr val="000000"/>
                </a:solidFill>
              </a:rPr>
              <a:t>: Staff Recoveries description and definition be expanded to include Councillors: Councillor and staff recoveries</a:t>
            </a:r>
          </a:p>
        </p:txBody>
      </p:sp>
      <p:pic>
        <p:nvPicPr>
          <p:cNvPr id="2" name="Picture 1">
            <a:extLst>
              <a:ext uri="{FF2B5EF4-FFF2-40B4-BE49-F238E27FC236}">
                <a16:creationId xmlns:a16="http://schemas.microsoft.com/office/drawing/2014/main" id="{49EDB1AB-995C-4F73-9461-DB2109430857}"/>
              </a:ext>
            </a:extLst>
          </p:cNvPr>
          <p:cNvPicPr>
            <a:picLocks noChangeAspect="1"/>
          </p:cNvPicPr>
          <p:nvPr/>
        </p:nvPicPr>
        <p:blipFill>
          <a:blip r:embed="rId2"/>
          <a:stretch>
            <a:fillRect/>
          </a:stretch>
        </p:blipFill>
        <p:spPr>
          <a:xfrm>
            <a:off x="3633332" y="1727191"/>
            <a:ext cx="6540666" cy="3900175"/>
          </a:xfrm>
          <a:prstGeom prst="rect">
            <a:avLst/>
          </a:prstGeom>
        </p:spPr>
      </p:pic>
    </p:spTree>
    <p:extLst>
      <p:ext uri="{BB962C8B-B14F-4D97-AF65-F5344CB8AC3E}">
        <p14:creationId xmlns:p14="http://schemas.microsoft.com/office/powerpoint/2010/main" val="161045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1A42664-7F9E-4BF9-8A11-D690EDEC1566}"/>
              </a:ext>
            </a:extLst>
          </p:cNvPr>
          <p:cNvSpPr>
            <a:spLocks noGrp="1"/>
          </p:cNvSpPr>
          <p:nvPr>
            <p:ph type="title"/>
          </p:nvPr>
        </p:nvSpPr>
        <p:spPr>
          <a:xfrm>
            <a:off x="2586038" y="103189"/>
            <a:ext cx="6858000" cy="788987"/>
          </a:xfrm>
        </p:spPr>
        <p:txBody>
          <a:bodyPr/>
          <a:lstStyle/>
          <a:p>
            <a:pPr algn="ctr">
              <a:defRPr/>
            </a:pPr>
            <a:r>
              <a:rPr lang="en-ZA" altLang="en-US" sz="3000" b="1" dirty="0">
                <a:latin typeface="Arial" panose="020B0604020202020204" pitchFamily="34" charset="0"/>
              </a:rPr>
              <a:t>Item Expenditure</a:t>
            </a:r>
          </a:p>
        </p:txBody>
      </p:sp>
      <p:sp>
        <p:nvSpPr>
          <p:cNvPr id="48132" name="Slide Number Placeholder 3">
            <a:extLst>
              <a:ext uri="{FF2B5EF4-FFF2-40B4-BE49-F238E27FC236}">
                <a16:creationId xmlns:a16="http://schemas.microsoft.com/office/drawing/2014/main" id="{FC7D3915-0019-40A6-B6D6-2C1EAFFEFBE4}"/>
              </a:ext>
            </a:extLst>
          </p:cNvPr>
          <p:cNvSpPr>
            <a:spLocks noGrp="1"/>
          </p:cNvSpPr>
          <p:nvPr>
            <p:ph type="sldNum" sz="quarter" idx="12"/>
          </p:nvPr>
        </p:nvSpPr>
        <p:spPr>
          <a:xfrm>
            <a:off x="7920038" y="5645150"/>
            <a:ext cx="1428750"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70D939C6-30C6-4744-ACCF-8C2CA7D937B4}"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12</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A005E1E3-B009-4CD8-8FFF-F1179E2FF841}"/>
              </a:ext>
            </a:extLst>
          </p:cNvPr>
          <p:cNvSpPr txBox="1">
            <a:spLocks/>
          </p:cNvSpPr>
          <p:nvPr/>
        </p:nvSpPr>
        <p:spPr bwMode="auto">
          <a:xfrm>
            <a:off x="0" y="1014413"/>
            <a:ext cx="12192000" cy="4973638"/>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CE8D8CC6-513C-484E-8760-FDC4AACB1429}"/>
              </a:ext>
            </a:extLst>
          </p:cNvPr>
          <p:cNvSpPr txBox="1">
            <a:spLocks/>
          </p:cNvSpPr>
          <p:nvPr/>
        </p:nvSpPr>
        <p:spPr bwMode="auto">
          <a:xfrm>
            <a:off x="1660525" y="1014413"/>
            <a:ext cx="8743950" cy="4424362"/>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defTabSz="685800">
              <a:spcBef>
                <a:spcPts val="0"/>
              </a:spcBef>
              <a:buFont typeface="Wingdings" panose="05000000000000000000" pitchFamily="2" charset="2"/>
              <a:buChar char="Ø"/>
              <a:defRPr/>
            </a:pPr>
            <a:r>
              <a:rPr lang="en-ZA" b="1" dirty="0">
                <a:solidFill>
                  <a:srgbClr val="000000"/>
                </a:solidFill>
                <a:latin typeface="Arial Narrow" panose="020B0606020202030204" pitchFamily="34" charset="0"/>
              </a:rPr>
              <a:t>FAQ 8963</a:t>
            </a:r>
            <a:r>
              <a:rPr lang="en-ZA" dirty="0">
                <a:solidFill>
                  <a:srgbClr val="000000"/>
                </a:solidFill>
                <a:latin typeface="Arial Narrow" panose="020B0606020202030204" pitchFamily="34" charset="0"/>
              </a:rPr>
              <a:t>: Which Item: Expenditure can be utilized for an Arbitration Settlement pay out? The chart does not cater for employees that have been dismissed and have now reached a settlement pay out in an arbitration hearing</a:t>
            </a:r>
            <a:r>
              <a:rPr lang="en-ZA" sz="1600" b="1" dirty="0">
                <a:solidFill>
                  <a:srgbClr val="000000"/>
                </a:solidFill>
                <a:latin typeface="Arial Narrow" panose="020B0606020202030204" pitchFamily="34" charset="0"/>
              </a:rPr>
              <a:t>.</a:t>
            </a:r>
            <a:endParaRPr lang="en-ZA" sz="1600" b="1" kern="0" dirty="0">
              <a:solidFill>
                <a:srgbClr val="000000"/>
              </a:solidFill>
              <a:latin typeface="Arial Narrow" panose="020B0606020202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ECF9CF7F-DF0E-4A44-AE19-52ADDD1F6268}"/>
              </a:ext>
            </a:extLst>
          </p:cNvPr>
          <p:cNvSpPr txBox="1"/>
          <p:nvPr/>
        </p:nvSpPr>
        <p:spPr>
          <a:xfrm>
            <a:off x="1112363" y="4899818"/>
            <a:ext cx="9419112" cy="10779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685800" fontAlgn="base">
              <a:spcBef>
                <a:spcPct val="0"/>
              </a:spcBef>
              <a:spcAft>
                <a:spcPct val="0"/>
              </a:spcAft>
              <a:defRPr/>
            </a:pPr>
            <a:r>
              <a:rPr lang="en-ZA" sz="1600" b="1" dirty="0">
                <a:solidFill>
                  <a:srgbClr val="000000"/>
                </a:solidFill>
                <a:ea typeface="Calibri" panose="020F0502020204030204" pitchFamily="34" charset="0"/>
              </a:rPr>
              <a:t>Solution</a:t>
            </a:r>
            <a:r>
              <a:rPr lang="en-ZA" sz="1600" dirty="0">
                <a:solidFill>
                  <a:srgbClr val="000000"/>
                </a:solidFill>
                <a:ea typeface="Calibri" panose="020F0502020204030204" pitchFamily="34" charset="0"/>
              </a:rPr>
              <a:t>: In the case of an arbitration award for a person leaving the employ of the entity after a Bargaining Council decision  a separate line under Item :Expenditure: Transfers and Subsidies : Operational: Monetary allocations: House holds : Employee social benefits :</a:t>
            </a:r>
            <a:r>
              <a:rPr lang="en-ZA" sz="1600" b="1" dirty="0">
                <a:solidFill>
                  <a:srgbClr val="000000"/>
                </a:solidFill>
                <a:ea typeface="Calibri" panose="020F0502020204030204" pitchFamily="34" charset="0"/>
              </a:rPr>
              <a:t>Arbitration awards </a:t>
            </a:r>
            <a:r>
              <a:rPr lang="en-ZA" sz="1600" dirty="0">
                <a:solidFill>
                  <a:srgbClr val="000000"/>
                </a:solidFill>
                <a:ea typeface="Calibri" panose="020F0502020204030204" pitchFamily="34" charset="0"/>
              </a:rPr>
              <a:t>should be added  </a:t>
            </a:r>
            <a:endParaRPr lang="en-ZA" sz="1600" dirty="0">
              <a:solidFill>
                <a:srgbClr val="000000"/>
              </a:solidFill>
              <a:latin typeface="Calibri" panose="020F0502020204030204" pitchFamily="34" charset="0"/>
              <a:ea typeface="Calibri" panose="020F0502020204030204" pitchFamily="34" charset="0"/>
            </a:endParaRPr>
          </a:p>
        </p:txBody>
      </p:sp>
      <p:pic>
        <p:nvPicPr>
          <p:cNvPr id="48135" name="Picture 5">
            <a:extLst>
              <a:ext uri="{FF2B5EF4-FFF2-40B4-BE49-F238E27FC236}">
                <a16:creationId xmlns:a16="http://schemas.microsoft.com/office/drawing/2014/main" id="{7A7A8745-2337-4873-B548-7ECDBB0F9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138" y="2149475"/>
            <a:ext cx="3295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9">
            <a:extLst>
              <a:ext uri="{FF2B5EF4-FFF2-40B4-BE49-F238E27FC236}">
                <a16:creationId xmlns:a16="http://schemas.microsoft.com/office/drawing/2014/main" id="{80826761-C8CB-4F50-8447-87FB22CEA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1" y="2435226"/>
            <a:ext cx="39735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AB362D-0822-48CC-B541-EEA41B48831B}"/>
              </a:ext>
            </a:extLst>
          </p:cNvPr>
          <p:cNvSpPr>
            <a:spLocks noGrp="1"/>
          </p:cNvSpPr>
          <p:nvPr>
            <p:ph type="subTitle" idx="1"/>
          </p:nvPr>
        </p:nvSpPr>
        <p:spPr>
          <a:xfrm>
            <a:off x="-1333501" y="1343025"/>
            <a:ext cx="13092113" cy="2085974"/>
          </a:xfrm>
        </p:spPr>
        <p:txBody>
          <a:bodyPr/>
          <a:lstStyle/>
          <a:p>
            <a:r>
              <a:rPr lang="en-ZA" dirty="0" err="1">
                <a:solidFill>
                  <a:schemeClr val="bg1"/>
                </a:solidFill>
              </a:rPr>
              <a:t>Te</a:t>
            </a:r>
            <a:endParaRPr lang="en-ZA" dirty="0">
              <a:solidFill>
                <a:schemeClr val="bg1"/>
              </a:solidFill>
            </a:endParaRPr>
          </a:p>
        </p:txBody>
      </p:sp>
      <p:pic>
        <p:nvPicPr>
          <p:cNvPr id="4" name="Picture 3">
            <a:extLst>
              <a:ext uri="{FF2B5EF4-FFF2-40B4-BE49-F238E27FC236}">
                <a16:creationId xmlns:a16="http://schemas.microsoft.com/office/drawing/2014/main" id="{FB795DFB-A6B4-4D84-9C37-3487A46898ED}"/>
              </a:ext>
            </a:extLst>
          </p:cNvPr>
          <p:cNvPicPr>
            <a:picLocks noChangeAspect="1"/>
          </p:cNvPicPr>
          <p:nvPr/>
        </p:nvPicPr>
        <p:blipFill>
          <a:blip r:embed="rId2"/>
          <a:stretch>
            <a:fillRect/>
          </a:stretch>
        </p:blipFill>
        <p:spPr>
          <a:xfrm>
            <a:off x="0" y="0"/>
            <a:ext cx="12398835" cy="7786688"/>
          </a:xfrm>
          <a:prstGeom prst="rect">
            <a:avLst/>
          </a:prstGeom>
        </p:spPr>
      </p:pic>
      <p:sp>
        <p:nvSpPr>
          <p:cNvPr id="6" name="TextBox 5">
            <a:extLst>
              <a:ext uri="{FF2B5EF4-FFF2-40B4-BE49-F238E27FC236}">
                <a16:creationId xmlns:a16="http://schemas.microsoft.com/office/drawing/2014/main" id="{CF924C49-75AB-44FD-A7BD-551AF9093A2D}"/>
              </a:ext>
            </a:extLst>
          </p:cNvPr>
          <p:cNvSpPr txBox="1"/>
          <p:nvPr/>
        </p:nvSpPr>
        <p:spPr>
          <a:xfrm>
            <a:off x="2955766" y="1343025"/>
            <a:ext cx="598411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rPr>
              <a:t>ITEM SEGMENT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rPr>
              <a:t>Assets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832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Item Assets</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fld id="{842193E1-D56C-4D5D-B8D2-CB398B774249}" type="slidenum">
              <a:rPr lang="en-US" altLang="en-US" sz="1000">
                <a:solidFill>
                  <a:srgbClr val="808080"/>
                </a:solidFill>
                <a:latin typeface="Arial Bold" panose="020B0704020202020204" pitchFamily="34" charset="0"/>
                <a:cs typeface="Arial" pitchFamily="34" charset="0"/>
              </a:rPr>
              <a:pPr fontAlgn="base">
                <a:spcBef>
                  <a:spcPct val="0"/>
                </a:spcBef>
                <a:spcAft>
                  <a:spcPct val="0"/>
                </a:spcAft>
                <a:buNone/>
                <a:defRPr/>
              </a:pPr>
              <a:t>14</a:t>
            </a:fld>
            <a:endParaRPr lang="en-US" altLang="en-US" sz="1400" b="0" dirty="0">
              <a:solidFill>
                <a:srgbClr val="000000"/>
              </a:solidFill>
              <a:latin typeface="Arial Bold" panose="020B0704020202020204" pitchFamily="34" charset="0"/>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52514"/>
            <a:ext cx="12192000" cy="5037898"/>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None/>
              <a:defRPr/>
            </a:pPr>
            <a:endParaRPr lang="en-ZA" sz="180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159027" y="1052514"/>
            <a:ext cx="11635408" cy="52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spcBef>
                <a:spcPts val="0"/>
              </a:spcBef>
              <a:buFont typeface="Wingdings" panose="05000000000000000000" pitchFamily="2" charset="2"/>
              <a:buChar char="Ø"/>
              <a:defRPr/>
            </a:pPr>
            <a:r>
              <a:rPr lang="en-ZA" b="1" kern="0" dirty="0">
                <a:solidFill>
                  <a:srgbClr val="000000"/>
                </a:solidFill>
                <a:latin typeface="Arial Narrow" panose="020B0606020202030204" pitchFamily="34" charset="0"/>
                <a:cs typeface="Arial" panose="020B0604020202020204" pitchFamily="34" charset="0"/>
              </a:rPr>
              <a:t>9998: The definitions in ITEM ASSETS: PPE for all categories for Transfers received and Transfers Made does not make sense. We request that it be changed</a:t>
            </a:r>
          </a:p>
          <a:p>
            <a:pPr marL="324000">
              <a:spcBef>
                <a:spcPts val="0"/>
              </a:spcBef>
              <a:buFont typeface="Wingdings" panose="05000000000000000000" pitchFamily="2" charset="2"/>
              <a:buChar char="Ø"/>
              <a:defRPr/>
            </a:pPr>
            <a:endParaRPr lang="en-ZA" sz="1600" b="1" kern="0" dirty="0">
              <a:solidFill>
                <a:srgbClr val="000000"/>
              </a:solidFill>
              <a:latin typeface="Arial Narrow" panose="020B0606020202030204" pitchFamily="34" charset="0"/>
              <a:cs typeface="Arial" panose="020B0604020202020204" pitchFamily="34" charset="0"/>
            </a:endParaRPr>
          </a:p>
        </p:txBody>
      </p:sp>
      <p:sp>
        <p:nvSpPr>
          <p:cNvPr id="3" name="TextBox 2"/>
          <p:cNvSpPr txBox="1"/>
          <p:nvPr/>
        </p:nvSpPr>
        <p:spPr>
          <a:xfrm>
            <a:off x="397565" y="5237696"/>
            <a:ext cx="109595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defRPr/>
            </a:pPr>
            <a:r>
              <a:rPr lang="en-ZA" b="1" dirty="0">
                <a:solidFill>
                  <a:srgbClr val="000000"/>
                </a:solidFill>
              </a:rPr>
              <a:t>Solution</a:t>
            </a:r>
            <a:r>
              <a:rPr lang="en-ZA" dirty="0">
                <a:solidFill>
                  <a:srgbClr val="000000"/>
                </a:solidFill>
              </a:rPr>
              <a:t>: Change Definitions of Transfers Made and Transfers Received on the whole of PPE classifications.</a:t>
            </a:r>
          </a:p>
        </p:txBody>
      </p:sp>
      <p:pic>
        <p:nvPicPr>
          <p:cNvPr id="4" name="Picture 3">
            <a:extLst>
              <a:ext uri="{FF2B5EF4-FFF2-40B4-BE49-F238E27FC236}">
                <a16:creationId xmlns:a16="http://schemas.microsoft.com/office/drawing/2014/main" id="{7993DD16-E3B1-49F9-80E0-790873E6EC57}"/>
              </a:ext>
            </a:extLst>
          </p:cNvPr>
          <p:cNvPicPr>
            <a:picLocks noChangeAspect="1"/>
          </p:cNvPicPr>
          <p:nvPr/>
        </p:nvPicPr>
        <p:blipFill>
          <a:blip r:embed="rId2"/>
          <a:stretch>
            <a:fillRect/>
          </a:stretch>
        </p:blipFill>
        <p:spPr>
          <a:xfrm>
            <a:off x="1991545" y="1764003"/>
            <a:ext cx="3228975" cy="676275"/>
          </a:xfrm>
          <a:prstGeom prst="rect">
            <a:avLst/>
          </a:prstGeom>
        </p:spPr>
      </p:pic>
      <p:pic>
        <p:nvPicPr>
          <p:cNvPr id="11" name="Picture 10">
            <a:extLst>
              <a:ext uri="{FF2B5EF4-FFF2-40B4-BE49-F238E27FC236}">
                <a16:creationId xmlns:a16="http://schemas.microsoft.com/office/drawing/2014/main" id="{DD0BC376-0A51-4037-8B51-2E111CE3146B}"/>
              </a:ext>
            </a:extLst>
          </p:cNvPr>
          <p:cNvPicPr>
            <a:picLocks noChangeAspect="1"/>
          </p:cNvPicPr>
          <p:nvPr/>
        </p:nvPicPr>
        <p:blipFill>
          <a:blip r:embed="rId3"/>
          <a:stretch>
            <a:fillRect/>
          </a:stretch>
        </p:blipFill>
        <p:spPr>
          <a:xfrm>
            <a:off x="1991544" y="3289582"/>
            <a:ext cx="3390900" cy="695325"/>
          </a:xfrm>
          <a:prstGeom prst="rect">
            <a:avLst/>
          </a:prstGeom>
        </p:spPr>
      </p:pic>
      <p:pic>
        <p:nvPicPr>
          <p:cNvPr id="13" name="Picture 12">
            <a:extLst>
              <a:ext uri="{FF2B5EF4-FFF2-40B4-BE49-F238E27FC236}">
                <a16:creationId xmlns:a16="http://schemas.microsoft.com/office/drawing/2014/main" id="{516A7050-0B9A-4471-8C89-84B3A3C8DE31}"/>
              </a:ext>
            </a:extLst>
          </p:cNvPr>
          <p:cNvPicPr>
            <a:picLocks noChangeAspect="1"/>
          </p:cNvPicPr>
          <p:nvPr/>
        </p:nvPicPr>
        <p:blipFill>
          <a:blip r:embed="rId4"/>
          <a:stretch>
            <a:fillRect/>
          </a:stretch>
        </p:blipFill>
        <p:spPr>
          <a:xfrm>
            <a:off x="1991545" y="4112432"/>
            <a:ext cx="5362575" cy="514350"/>
          </a:xfrm>
          <a:prstGeom prst="rect">
            <a:avLst/>
          </a:prstGeom>
        </p:spPr>
      </p:pic>
      <p:pic>
        <p:nvPicPr>
          <p:cNvPr id="15" name="Picture 14">
            <a:extLst>
              <a:ext uri="{FF2B5EF4-FFF2-40B4-BE49-F238E27FC236}">
                <a16:creationId xmlns:a16="http://schemas.microsoft.com/office/drawing/2014/main" id="{617508E7-28BB-4F4E-B7CC-C4E5A63E6A14}"/>
              </a:ext>
            </a:extLst>
          </p:cNvPr>
          <p:cNvPicPr>
            <a:picLocks noChangeAspect="1"/>
          </p:cNvPicPr>
          <p:nvPr/>
        </p:nvPicPr>
        <p:blipFill>
          <a:blip r:embed="rId5"/>
          <a:stretch>
            <a:fillRect/>
          </a:stretch>
        </p:blipFill>
        <p:spPr>
          <a:xfrm>
            <a:off x="2020475" y="2463979"/>
            <a:ext cx="5410200" cy="714375"/>
          </a:xfrm>
          <a:prstGeom prst="rect">
            <a:avLst/>
          </a:prstGeom>
        </p:spPr>
      </p:pic>
      <p:sp>
        <p:nvSpPr>
          <p:cNvPr id="16" name="Arrow: Curved Left 15">
            <a:extLst>
              <a:ext uri="{FF2B5EF4-FFF2-40B4-BE49-F238E27FC236}">
                <a16:creationId xmlns:a16="http://schemas.microsoft.com/office/drawing/2014/main" id="{75DBF733-3BBA-4B51-8569-9B22C67A3B9F}"/>
              </a:ext>
            </a:extLst>
          </p:cNvPr>
          <p:cNvSpPr/>
          <p:nvPr/>
        </p:nvSpPr>
        <p:spPr bwMode="auto">
          <a:xfrm>
            <a:off x="7430675" y="2708920"/>
            <a:ext cx="1097202" cy="1880898"/>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2400">
              <a:latin typeface="Arial" charset="0"/>
              <a:ea typeface="ＭＳ Ｐゴシック" pitchFamily="1" charset="-128"/>
            </a:endParaRPr>
          </a:p>
        </p:txBody>
      </p:sp>
    </p:spTree>
    <p:extLst>
      <p:ext uri="{BB962C8B-B14F-4D97-AF65-F5344CB8AC3E}">
        <p14:creationId xmlns:p14="http://schemas.microsoft.com/office/powerpoint/2010/main" val="217558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Item Assets</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fld id="{842193E1-D56C-4D5D-B8D2-CB398B774249}" type="slidenum">
              <a:rPr lang="en-US" altLang="en-US" sz="1000">
                <a:solidFill>
                  <a:srgbClr val="808080"/>
                </a:solidFill>
                <a:latin typeface="Arial Bold" panose="020B0704020202020204" pitchFamily="34" charset="0"/>
                <a:cs typeface="Arial" pitchFamily="34" charset="0"/>
              </a:rPr>
              <a:pPr fontAlgn="base">
                <a:spcBef>
                  <a:spcPct val="0"/>
                </a:spcBef>
                <a:spcAft>
                  <a:spcPct val="0"/>
                </a:spcAft>
                <a:buNone/>
                <a:defRPr/>
              </a:pPr>
              <a:t>15</a:t>
            </a:fld>
            <a:endParaRPr lang="en-US" altLang="en-US" sz="1400" b="0" dirty="0">
              <a:solidFill>
                <a:srgbClr val="000000"/>
              </a:solidFill>
              <a:latin typeface="Arial Bold" panose="020B0704020202020204" pitchFamily="34" charset="0"/>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52514"/>
            <a:ext cx="12192000" cy="503789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None/>
              <a:defRPr/>
            </a:pPr>
            <a:endParaRPr lang="en-ZA" sz="180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145774" y="1052514"/>
            <a:ext cx="11940209" cy="518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spcBef>
                <a:spcPts val="0"/>
              </a:spcBef>
              <a:buFont typeface="Wingdings" panose="05000000000000000000" pitchFamily="2" charset="2"/>
              <a:buChar char="Ø"/>
              <a:defRPr/>
            </a:pPr>
            <a:r>
              <a:rPr lang="en-ZA" sz="1800" b="1" kern="0" dirty="0">
                <a:solidFill>
                  <a:srgbClr val="000000"/>
                </a:solidFill>
                <a:latin typeface="Arial Narrow" panose="020B0606020202030204" pitchFamily="34" charset="0"/>
                <a:cs typeface="Arial" panose="020B0604020202020204" pitchFamily="34" charset="0"/>
              </a:rPr>
              <a:t>8820: Movement account used in Non-current Investment to be renamed to "Current Assets" and not "Non-current Assets</a:t>
            </a:r>
            <a:r>
              <a:rPr lang="en-ZA" sz="1600" b="1" kern="0" dirty="0">
                <a:solidFill>
                  <a:srgbClr val="000000"/>
                </a:solidFill>
                <a:latin typeface="Arial Narrow" panose="020B0606020202030204" pitchFamily="34" charset="0"/>
                <a:cs typeface="Arial" panose="020B0604020202020204" pitchFamily="34" charset="0"/>
              </a:rPr>
              <a:t>.</a:t>
            </a:r>
          </a:p>
        </p:txBody>
      </p:sp>
      <p:sp>
        <p:nvSpPr>
          <p:cNvPr id="3" name="TextBox 2"/>
          <p:cNvSpPr txBox="1"/>
          <p:nvPr/>
        </p:nvSpPr>
        <p:spPr>
          <a:xfrm>
            <a:off x="145774" y="5609768"/>
            <a:ext cx="878497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defRPr/>
            </a:pPr>
            <a:r>
              <a:rPr lang="en-ZA" b="1" dirty="0">
                <a:solidFill>
                  <a:srgbClr val="000000"/>
                </a:solidFill>
              </a:rPr>
              <a:t>Solution</a:t>
            </a:r>
            <a:r>
              <a:rPr lang="en-ZA" dirty="0">
                <a:solidFill>
                  <a:srgbClr val="000000"/>
                </a:solidFill>
              </a:rPr>
              <a:t>: Retire “Transfer to Non-Current Investments”</a:t>
            </a:r>
          </a:p>
        </p:txBody>
      </p:sp>
      <p:pic>
        <p:nvPicPr>
          <p:cNvPr id="4" name="Picture 3">
            <a:extLst>
              <a:ext uri="{FF2B5EF4-FFF2-40B4-BE49-F238E27FC236}">
                <a16:creationId xmlns:a16="http://schemas.microsoft.com/office/drawing/2014/main" id="{4EBC5848-48AC-423E-87D0-0D5A902B4530}"/>
              </a:ext>
            </a:extLst>
          </p:cNvPr>
          <p:cNvPicPr>
            <a:picLocks noChangeAspect="1"/>
          </p:cNvPicPr>
          <p:nvPr/>
        </p:nvPicPr>
        <p:blipFill>
          <a:blip r:embed="rId2"/>
          <a:stretch>
            <a:fillRect/>
          </a:stretch>
        </p:blipFill>
        <p:spPr>
          <a:xfrm>
            <a:off x="3431705" y="1481138"/>
            <a:ext cx="5915025" cy="3895725"/>
          </a:xfrm>
          <a:prstGeom prst="rect">
            <a:avLst/>
          </a:prstGeom>
        </p:spPr>
      </p:pic>
    </p:spTree>
    <p:extLst>
      <p:ext uri="{BB962C8B-B14F-4D97-AF65-F5344CB8AC3E}">
        <p14:creationId xmlns:p14="http://schemas.microsoft.com/office/powerpoint/2010/main" val="187986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US" altLang="en-US" b="1" dirty="0">
                <a:latin typeface="Arial" panose="020B0604020202020204" pitchFamily="34" charset="0"/>
              </a:rPr>
              <a:t>Item Assets</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52514"/>
            <a:ext cx="12192000" cy="503789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384313" y="1052514"/>
            <a:ext cx="11410121" cy="501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marR="0" lvl="0" indent="-342900" algn="just"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0" lang="en-ZA" sz="20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8930(dup) &amp; 8931: The following item accounts needs to be added to the item segment as they are included in the illustrative AFS: Carrying value of investments: Provision for impairment Reclassifications</a:t>
            </a:r>
            <a:endParaRPr kumimoji="0" lang="en-ZA"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61927" y="4832098"/>
            <a:ext cx="881845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Solution:</a:t>
            </a:r>
            <a:r>
              <a:rPr kumimoji="0" lang="en-US" sz="1800" b="0" i="0" u="none" strike="noStrike" kern="1200" cap="none" spc="0" normalizeH="0" baseline="0" noProof="0" dirty="0">
                <a:ln>
                  <a:noFill/>
                </a:ln>
                <a:solidFill>
                  <a:srgbClr val="000000"/>
                </a:solidFill>
                <a:effectLst/>
                <a:uLnTx/>
                <a:uFillTx/>
                <a:latin typeface="+mn-lt"/>
                <a:ea typeface="+mn-ea"/>
                <a:cs typeface="+mn-cs"/>
              </a:rPr>
              <a:t> The carrying balance in the AFS specimen is the opening balance in the </a:t>
            </a:r>
            <a:r>
              <a:rPr kumimoji="0" lang="en-US" sz="1800" b="0" i="1" u="none" strike="noStrike" kern="1200" cap="none" spc="0" normalizeH="0" baseline="0" noProof="0" dirty="0" err="1">
                <a:ln>
                  <a:noFill/>
                </a:ln>
                <a:solidFill>
                  <a:srgbClr val="000000"/>
                </a:solidFill>
                <a:effectLst/>
                <a:uLnTx/>
                <a:uFillTx/>
                <a:latin typeface="+mn-lt"/>
                <a:ea typeface="+mn-ea"/>
                <a:cs typeface="+mn-cs"/>
              </a:rPr>
              <a:t>m</a:t>
            </a:r>
            <a:r>
              <a:rPr kumimoji="0" lang="en-US" sz="1800" b="0" i="0" u="none" strike="noStrike" kern="1200" cap="none" spc="0" normalizeH="0" baseline="0" noProof="0" dirty="0" err="1">
                <a:ln>
                  <a:noFill/>
                </a:ln>
                <a:solidFill>
                  <a:srgbClr val="000000"/>
                </a:solidFill>
                <a:effectLst/>
                <a:uLnTx/>
                <a:uFillTx/>
                <a:latin typeface="+mn-lt"/>
                <a:ea typeface="+mn-ea"/>
                <a:cs typeface="+mn-cs"/>
              </a:rPr>
              <a:t>SCOA</a:t>
            </a:r>
            <a:r>
              <a:rPr kumimoji="0" lang="en-US" sz="1800" b="0" i="0" u="none" strike="noStrike" kern="1200" cap="none" spc="0" normalizeH="0" baseline="0" noProof="0" dirty="0">
                <a:ln>
                  <a:noFill/>
                </a:ln>
                <a:solidFill>
                  <a:srgbClr val="000000"/>
                </a:solidFill>
                <a:effectLst/>
                <a:uLnTx/>
                <a:uFillTx/>
                <a:latin typeface="+mn-lt"/>
                <a:ea typeface="+mn-ea"/>
                <a:cs typeface="+mn-cs"/>
              </a:rPr>
              <a:t> chart. No change to be made.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Add:</a:t>
            </a:r>
            <a:r>
              <a:rPr kumimoji="0" lang="en-US" sz="1800" b="0" i="0" u="none" strike="noStrike" kern="1200" cap="none" spc="0" normalizeH="0" baseline="0" noProof="0" dirty="0">
                <a:ln>
                  <a:noFill/>
                </a:ln>
                <a:solidFill>
                  <a:srgbClr val="000000"/>
                </a:solidFill>
                <a:effectLst/>
                <a:uLnTx/>
                <a:uFillTx/>
                <a:latin typeface="+mn-lt"/>
                <a:ea typeface="+mn-ea"/>
                <a:cs typeface="+mn-cs"/>
              </a:rPr>
              <a:t> Provision for impairment on investments, with breakdown as per list</a:t>
            </a:r>
            <a:endParaRPr kumimoji="0" lang="en-US" sz="1800" b="1" i="0" u="none" strike="noStrike" kern="1200" cap="none" spc="0" normalizeH="0" baseline="0" noProof="0" dirty="0">
              <a:ln>
                <a:noFill/>
              </a:ln>
              <a:solidFill>
                <a:srgbClr val="000000"/>
              </a:solidFill>
              <a:effectLst/>
              <a:uLnTx/>
              <a:uFillTx/>
              <a:latin typeface="+mn-lt"/>
              <a:ea typeface="+mn-ea"/>
              <a:cs typeface="+mn-cs"/>
            </a:endParaRPr>
          </a:p>
        </p:txBody>
      </p:sp>
      <p:pic>
        <p:nvPicPr>
          <p:cNvPr id="4" name="Picture 3">
            <a:extLst>
              <a:ext uri="{FF2B5EF4-FFF2-40B4-BE49-F238E27FC236}">
                <a16:creationId xmlns:a16="http://schemas.microsoft.com/office/drawing/2014/main" id="{20D70ED4-6303-41AE-A568-58D43E7100ED}"/>
              </a:ext>
            </a:extLst>
          </p:cNvPr>
          <p:cNvPicPr>
            <a:picLocks noChangeAspect="1"/>
          </p:cNvPicPr>
          <p:nvPr/>
        </p:nvPicPr>
        <p:blipFill>
          <a:blip r:embed="rId2"/>
          <a:stretch>
            <a:fillRect/>
          </a:stretch>
        </p:blipFill>
        <p:spPr>
          <a:xfrm>
            <a:off x="1035690" y="1808435"/>
            <a:ext cx="4953000" cy="2847975"/>
          </a:xfrm>
          <a:prstGeom prst="rect">
            <a:avLst/>
          </a:prstGeom>
        </p:spPr>
      </p:pic>
      <p:pic>
        <p:nvPicPr>
          <p:cNvPr id="5" name="Picture 4">
            <a:extLst>
              <a:ext uri="{FF2B5EF4-FFF2-40B4-BE49-F238E27FC236}">
                <a16:creationId xmlns:a16="http://schemas.microsoft.com/office/drawing/2014/main" id="{5472DB16-1528-4684-90C2-C856CD370190}"/>
              </a:ext>
            </a:extLst>
          </p:cNvPr>
          <p:cNvPicPr>
            <a:picLocks noChangeAspect="1"/>
          </p:cNvPicPr>
          <p:nvPr/>
        </p:nvPicPr>
        <p:blipFill>
          <a:blip r:embed="rId3"/>
          <a:stretch>
            <a:fillRect/>
          </a:stretch>
        </p:blipFill>
        <p:spPr>
          <a:xfrm>
            <a:off x="9728027" y="4636538"/>
            <a:ext cx="1409700" cy="1314450"/>
          </a:xfrm>
          <a:prstGeom prst="rect">
            <a:avLst/>
          </a:prstGeom>
        </p:spPr>
      </p:pic>
      <p:sp>
        <p:nvSpPr>
          <p:cNvPr id="2" name="Rectangle 1">
            <a:extLst>
              <a:ext uri="{FF2B5EF4-FFF2-40B4-BE49-F238E27FC236}">
                <a16:creationId xmlns:a16="http://schemas.microsoft.com/office/drawing/2014/main" id="{6139B6A1-D880-4078-A734-3535FCE23FD0}"/>
              </a:ext>
            </a:extLst>
          </p:cNvPr>
          <p:cNvSpPr/>
          <p:nvPr/>
        </p:nvSpPr>
        <p:spPr bwMode="auto">
          <a:xfrm>
            <a:off x="661927" y="5429839"/>
            <a:ext cx="7784489" cy="2790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50988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0E3A88A-7C4F-4C1F-A94A-76E097EF0F05}"/>
              </a:ext>
            </a:extLst>
          </p:cNvPr>
          <p:cNvSpPr>
            <a:spLocks noGrp="1"/>
          </p:cNvSpPr>
          <p:nvPr>
            <p:ph type="title"/>
          </p:nvPr>
        </p:nvSpPr>
        <p:spPr>
          <a:xfrm>
            <a:off x="1919288" y="139701"/>
            <a:ext cx="6858000" cy="790575"/>
          </a:xfrm>
        </p:spPr>
        <p:txBody>
          <a:bodyPr/>
          <a:lstStyle/>
          <a:p>
            <a:pPr algn="ctr">
              <a:defRPr/>
            </a:pPr>
            <a:r>
              <a:rPr lang="en-ZA" altLang="en-US" sz="3000" b="1" dirty="0">
                <a:latin typeface="Arial" panose="020B0604020202020204" pitchFamily="34" charset="0"/>
              </a:rPr>
              <a:t>Item Assets: Heritage Assets</a:t>
            </a:r>
          </a:p>
        </p:txBody>
      </p:sp>
      <p:sp>
        <p:nvSpPr>
          <p:cNvPr id="48132" name="Slide Number Placeholder 3">
            <a:extLst>
              <a:ext uri="{FF2B5EF4-FFF2-40B4-BE49-F238E27FC236}">
                <a16:creationId xmlns:a16="http://schemas.microsoft.com/office/drawing/2014/main" id="{72FB675A-FE8F-4E08-922A-AA1CEE08E84B}"/>
              </a:ext>
            </a:extLst>
          </p:cNvPr>
          <p:cNvSpPr>
            <a:spLocks noGrp="1"/>
          </p:cNvSpPr>
          <p:nvPr>
            <p:ph type="sldNum" sz="quarter" idx="12"/>
          </p:nvPr>
        </p:nvSpPr>
        <p:spPr>
          <a:xfrm>
            <a:off x="7920038" y="5645150"/>
            <a:ext cx="1428750"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44A4E8F7-9D0C-423E-81C5-3CAAB60B9609}"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17</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0BB27D1C-D85E-4371-9D7B-401E1A802731}"/>
              </a:ext>
            </a:extLst>
          </p:cNvPr>
          <p:cNvSpPr txBox="1">
            <a:spLocks/>
          </p:cNvSpPr>
          <p:nvPr/>
        </p:nvSpPr>
        <p:spPr bwMode="auto">
          <a:xfrm>
            <a:off x="0" y="1052514"/>
            <a:ext cx="12192000" cy="511333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F1364F06-15E3-4F3B-81A5-3E35272EF127}"/>
              </a:ext>
            </a:extLst>
          </p:cNvPr>
          <p:cNvSpPr txBox="1">
            <a:spLocks/>
          </p:cNvSpPr>
          <p:nvPr/>
        </p:nvSpPr>
        <p:spPr bwMode="auto">
          <a:xfrm>
            <a:off x="1643064" y="1095375"/>
            <a:ext cx="7693025" cy="4319588"/>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algn="just" defTabSz="685800">
              <a:spcBef>
                <a:spcPts val="0"/>
              </a:spcBef>
              <a:buFont typeface="Wingdings" panose="05000000000000000000" pitchFamily="2" charset="2"/>
              <a:buChar char="Ø"/>
              <a:defRPr/>
            </a:pPr>
            <a:r>
              <a:rPr lang="en-ZA" sz="1600" b="1" kern="0" dirty="0">
                <a:solidFill>
                  <a:srgbClr val="000000"/>
                </a:solidFill>
                <a:latin typeface="Arial Narrow" panose="020B0606020202030204" pitchFamily="34" charset="0"/>
                <a:cs typeface="Arial" panose="020B0604020202020204" pitchFamily="34" charset="0"/>
              </a:rPr>
              <a:t>8950: </a:t>
            </a:r>
            <a:r>
              <a:rPr lang="en-ZA" sz="1600" dirty="0">
                <a:solidFill>
                  <a:srgbClr val="000000"/>
                </a:solidFill>
                <a:latin typeface="Arial Narrow" panose="020B0606020202030204" pitchFamily="34" charset="0"/>
                <a:cs typeface="Arial" panose="020B0604020202020204" pitchFamily="34" charset="0"/>
              </a:rPr>
              <a:t>Please include the following for a FAQ for V6.4 for MSCOA:</a:t>
            </a:r>
          </a:p>
          <a:p>
            <a:pPr marL="243000" indent="-257175" algn="just" defTabSz="685800">
              <a:spcBef>
                <a:spcPts val="0"/>
              </a:spcBef>
              <a:buFont typeface="Wingdings" panose="05000000000000000000" pitchFamily="2" charset="2"/>
              <a:buChar char="Ø"/>
              <a:defRPr/>
            </a:pPr>
            <a:endParaRPr lang="en-ZA" sz="1600" dirty="0">
              <a:solidFill>
                <a:srgbClr val="000000"/>
              </a:solidFill>
              <a:latin typeface="Arial Narrow" panose="020B0606020202030204" pitchFamily="34" charset="0"/>
              <a:cs typeface="Arial" panose="020B0604020202020204" pitchFamily="34" charset="0"/>
            </a:endParaRPr>
          </a:p>
          <a:p>
            <a:pPr marL="243000" indent="-257175" algn="just" defTabSz="685800">
              <a:spcBef>
                <a:spcPts val="0"/>
              </a:spcBef>
              <a:buFont typeface="Wingdings" panose="05000000000000000000" pitchFamily="2" charset="2"/>
              <a:buChar char="Ø"/>
              <a:defRPr/>
            </a:pPr>
            <a:r>
              <a:rPr lang="en-ZA" sz="1600" dirty="0">
                <a:solidFill>
                  <a:srgbClr val="000000"/>
                </a:solidFill>
                <a:latin typeface="Arial Narrow" panose="020B0606020202030204" pitchFamily="34" charset="0"/>
                <a:cs typeface="Arial" panose="020B0604020202020204" pitchFamily="34" charset="0"/>
              </a:rPr>
              <a:t>Heritage assets does not have an option for Correction of Error on V6.3, like under Property, Plant and Equipment.</a:t>
            </a:r>
          </a:p>
          <a:p>
            <a:pPr marL="243000" indent="-257175" algn="just" defTabSz="685800">
              <a:spcBef>
                <a:spcPts val="0"/>
              </a:spcBef>
              <a:buFont typeface="Wingdings" panose="05000000000000000000" pitchFamily="2" charset="2"/>
              <a:buChar char="Ø"/>
              <a:defRPr/>
            </a:pPr>
            <a:endParaRPr lang="en-ZA" sz="1350" kern="0"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AB251CB-35F6-46CC-AB07-30F3ED9F27E0}"/>
              </a:ext>
            </a:extLst>
          </p:cNvPr>
          <p:cNvSpPr txBox="1"/>
          <p:nvPr/>
        </p:nvSpPr>
        <p:spPr>
          <a:xfrm>
            <a:off x="1414021" y="5534025"/>
            <a:ext cx="9230167"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685800" fontAlgn="base">
              <a:spcBef>
                <a:spcPct val="0"/>
              </a:spcBef>
              <a:spcAft>
                <a:spcPct val="0"/>
              </a:spcAft>
              <a:defRPr/>
            </a:pPr>
            <a:r>
              <a:rPr lang="en-ZA" sz="1600" b="1" dirty="0">
                <a:solidFill>
                  <a:srgbClr val="000000"/>
                </a:solidFill>
              </a:rPr>
              <a:t>Solution</a:t>
            </a:r>
            <a:r>
              <a:rPr lang="en-ZA" sz="1600" dirty="0">
                <a:solidFill>
                  <a:srgbClr val="000000"/>
                </a:solidFill>
              </a:rPr>
              <a:t>: </a:t>
            </a:r>
            <a:r>
              <a:rPr lang="en-ZA" sz="1600" b="1" dirty="0">
                <a:solidFill>
                  <a:srgbClr val="000000"/>
                </a:solidFill>
              </a:rPr>
              <a:t>Include </a:t>
            </a:r>
            <a:r>
              <a:rPr lang="en-ZA" sz="1600" dirty="0">
                <a:solidFill>
                  <a:srgbClr val="000000"/>
                </a:solidFill>
              </a:rPr>
              <a:t>Correction of </a:t>
            </a:r>
            <a:r>
              <a:rPr lang="en-ZA" sz="1600" b="1" dirty="0">
                <a:solidFill>
                  <a:srgbClr val="000000"/>
                </a:solidFill>
              </a:rPr>
              <a:t>Prior Period</a:t>
            </a:r>
            <a:r>
              <a:rPr lang="en-ZA" sz="1600" dirty="0">
                <a:solidFill>
                  <a:srgbClr val="000000"/>
                </a:solidFill>
              </a:rPr>
              <a:t> Errors in all Heritage assets classifications exactly like in PPE  Add to definition “as per GRAP 3”</a:t>
            </a:r>
          </a:p>
        </p:txBody>
      </p:sp>
      <p:pic>
        <p:nvPicPr>
          <p:cNvPr id="46087" name="Picture 7">
            <a:extLst>
              <a:ext uri="{FF2B5EF4-FFF2-40B4-BE49-F238E27FC236}">
                <a16:creationId xmlns:a16="http://schemas.microsoft.com/office/drawing/2014/main" id="{45FDA7B3-6949-4B73-9126-5416A2E6D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346" r="1942"/>
          <a:stretch>
            <a:fillRect/>
          </a:stretch>
        </p:blipFill>
        <p:spPr bwMode="auto">
          <a:xfrm>
            <a:off x="1609726" y="2205038"/>
            <a:ext cx="337661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3">
            <a:extLst>
              <a:ext uri="{FF2B5EF4-FFF2-40B4-BE49-F238E27FC236}">
                <a16:creationId xmlns:a16="http://schemas.microsoft.com/office/drawing/2014/main" id="{E84D6D5F-3FC1-4B07-ACF7-A12C61B71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2197100"/>
            <a:ext cx="54483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B5FB383-D257-4A7D-BB0E-514EFFAE9A0A}"/>
              </a:ext>
            </a:extLst>
          </p:cNvPr>
          <p:cNvSpPr>
            <a:spLocks noGrp="1"/>
          </p:cNvSpPr>
          <p:nvPr>
            <p:ph type="title"/>
          </p:nvPr>
        </p:nvSpPr>
        <p:spPr>
          <a:xfrm>
            <a:off x="2519363" y="296864"/>
            <a:ext cx="6858000" cy="788987"/>
          </a:xfrm>
        </p:spPr>
        <p:txBody>
          <a:bodyPr/>
          <a:lstStyle/>
          <a:p>
            <a:pPr algn="ctr">
              <a:defRPr/>
            </a:pPr>
            <a:r>
              <a:rPr lang="en-ZA" altLang="en-US" sz="3000" b="1" dirty="0">
                <a:latin typeface="Arial" panose="020B0604020202020204" pitchFamily="34" charset="0"/>
              </a:rPr>
              <a:t>Item Assets – Land inventory</a:t>
            </a:r>
          </a:p>
        </p:txBody>
      </p:sp>
      <p:sp>
        <p:nvSpPr>
          <p:cNvPr id="48132" name="Slide Number Placeholder 3">
            <a:extLst>
              <a:ext uri="{FF2B5EF4-FFF2-40B4-BE49-F238E27FC236}">
                <a16:creationId xmlns:a16="http://schemas.microsoft.com/office/drawing/2014/main" id="{15176BF0-A745-43E7-90F8-F91B98FE0037}"/>
              </a:ext>
            </a:extLst>
          </p:cNvPr>
          <p:cNvSpPr>
            <a:spLocks noGrp="1"/>
          </p:cNvSpPr>
          <p:nvPr>
            <p:ph type="sldNum" sz="quarter" idx="12"/>
          </p:nvPr>
        </p:nvSpPr>
        <p:spPr>
          <a:xfrm>
            <a:off x="7920038" y="5645150"/>
            <a:ext cx="1428750"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F6C51632-FED4-4A3C-97DC-261F0B62A24B}"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18</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6A27A73F-FF50-46B7-8D2A-A228898E645B}"/>
              </a:ext>
            </a:extLst>
          </p:cNvPr>
          <p:cNvSpPr txBox="1">
            <a:spLocks/>
          </p:cNvSpPr>
          <p:nvPr/>
        </p:nvSpPr>
        <p:spPr bwMode="auto">
          <a:xfrm>
            <a:off x="0" y="1055688"/>
            <a:ext cx="12192000" cy="4932362"/>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395C58D6-8F6C-4937-AA3E-EADC52663060}"/>
              </a:ext>
            </a:extLst>
          </p:cNvPr>
          <p:cNvSpPr txBox="1">
            <a:spLocks/>
          </p:cNvSpPr>
          <p:nvPr/>
        </p:nvSpPr>
        <p:spPr bwMode="auto">
          <a:xfrm>
            <a:off x="1641475" y="1112839"/>
            <a:ext cx="8845550" cy="4116387"/>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algn="just" defTabSz="685800">
              <a:spcBef>
                <a:spcPts val="0"/>
              </a:spcBef>
              <a:buFont typeface="Wingdings" panose="05000000000000000000" pitchFamily="2" charset="2"/>
              <a:buChar char="Ø"/>
              <a:defRPr/>
            </a:pPr>
            <a:r>
              <a:rPr lang="en-US" sz="1800" b="1" kern="0" dirty="0">
                <a:solidFill>
                  <a:srgbClr val="000000"/>
                </a:solidFill>
                <a:latin typeface="Arial Narrow" panose="020B0606020202030204" pitchFamily="34" charset="0"/>
                <a:cs typeface="Arial" panose="020B0604020202020204" pitchFamily="34" charset="0"/>
              </a:rPr>
              <a:t>8951 "</a:t>
            </a:r>
            <a:r>
              <a:rPr lang="en-US" sz="1800" kern="0" dirty="0">
                <a:solidFill>
                  <a:srgbClr val="000000"/>
                </a:solidFill>
                <a:latin typeface="Arial Narrow" panose="020B0606020202030204" pitchFamily="34" charset="0"/>
                <a:cs typeface="Arial" panose="020B0604020202020204" pitchFamily="34" charset="0"/>
              </a:rPr>
              <a:t>Please add the following FAQ for V6.4:There is no ""Prior Period Corrections and Adjustments"" option under any Inventory lines, for example Land. Please include ""Prior Period Corrections and Adjustments"" option for V6.4 under Inventory and other Assets and Liabilities as well, which does not have that option to correct the AFS for prior period errors/restatements</a:t>
            </a:r>
            <a:r>
              <a:rPr lang="en-US" sz="1800" kern="0" dirty="0">
                <a:solidFill>
                  <a:srgbClr val="000000"/>
                </a:solidFill>
                <a:cs typeface="Arial" panose="020B0604020202020204" pitchFamily="34" charset="0"/>
              </a:rPr>
              <a:t>.“</a:t>
            </a:r>
          </a:p>
          <a:p>
            <a:pPr marL="243000" indent="-257175" algn="just" defTabSz="685800">
              <a:spcBef>
                <a:spcPts val="0"/>
              </a:spcBef>
              <a:buFont typeface="Wingdings" panose="05000000000000000000" pitchFamily="2" charset="2"/>
              <a:buChar char="Ø"/>
              <a:defRPr/>
            </a:pPr>
            <a:endParaRPr lang="en-US" sz="1350" kern="0" dirty="0">
              <a:solidFill>
                <a:srgbClr val="000000"/>
              </a:solidFill>
              <a:cs typeface="Arial" panose="020B0604020202020204" pitchFamily="34" charset="0"/>
            </a:endParaRPr>
          </a:p>
          <a:p>
            <a:pPr marL="0" indent="0" algn="just" defTabSz="685800">
              <a:spcBef>
                <a:spcPts val="0"/>
              </a:spcBef>
              <a:buNone/>
              <a:defRPr/>
            </a:pPr>
            <a:endParaRPr lang="en-US" sz="1350" kern="0" dirty="0">
              <a:solidFill>
                <a:srgbClr val="000000"/>
              </a:solidFill>
              <a:latin typeface="Arial Narrow" panose="020B0606020202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EA927131-2A1D-433A-90F6-128805D49928}"/>
              </a:ext>
            </a:extLst>
          </p:cNvPr>
          <p:cNvSpPr txBox="1"/>
          <p:nvPr/>
        </p:nvSpPr>
        <p:spPr>
          <a:xfrm>
            <a:off x="1722439" y="4638675"/>
            <a:ext cx="8707437"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defTabSz="685800" fontAlgn="base">
              <a:spcBef>
                <a:spcPct val="0"/>
              </a:spcBef>
              <a:spcAft>
                <a:spcPct val="0"/>
              </a:spcAft>
              <a:defRPr/>
            </a:pPr>
            <a:r>
              <a:rPr lang="en-US" sz="1600" b="1" dirty="0">
                <a:solidFill>
                  <a:srgbClr val="000000"/>
                </a:solidFill>
              </a:rPr>
              <a:t>Solution: </a:t>
            </a:r>
            <a:r>
              <a:rPr lang="en-US" sz="1600" dirty="0">
                <a:solidFill>
                  <a:srgbClr val="000000"/>
                </a:solidFill>
              </a:rPr>
              <a:t> “ Correction of Prior period errors” </a:t>
            </a:r>
          </a:p>
          <a:p>
            <a:pPr defTabSz="685800" fontAlgn="base">
              <a:spcBef>
                <a:spcPct val="0"/>
              </a:spcBef>
              <a:spcAft>
                <a:spcPct val="0"/>
              </a:spcAft>
              <a:defRPr/>
            </a:pPr>
            <a:r>
              <a:rPr lang="en-US" sz="1600" dirty="0">
                <a:solidFill>
                  <a:srgbClr val="000000"/>
                </a:solidFill>
              </a:rPr>
              <a:t>Definition: Outline Prior period errors in the definition and add “as per GRAP 3”</a:t>
            </a:r>
          </a:p>
        </p:txBody>
      </p:sp>
      <p:pic>
        <p:nvPicPr>
          <p:cNvPr id="47111" name="Picture 3">
            <a:extLst>
              <a:ext uri="{FF2B5EF4-FFF2-40B4-BE49-F238E27FC236}">
                <a16:creationId xmlns:a16="http://schemas.microsoft.com/office/drawing/2014/main" id="{F560FC4B-A853-49D4-82D8-93FAF6974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13" y="2492375"/>
            <a:ext cx="862965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Item Assets</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52514"/>
            <a:ext cx="12192000" cy="503789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198241" y="1052514"/>
            <a:ext cx="9542108" cy="50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ZA"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10007 - No impairment votes available for Non Current Receivable from Non-Exchange Transactions: Housing Selling Scheme</a:t>
            </a:r>
          </a:p>
          <a:p>
            <a:r>
              <a:rPr lang="en-GB" sz="1800" b="1" kern="0" dirty="0">
                <a:solidFill>
                  <a:srgbClr val="000000"/>
                </a:solidFill>
                <a:latin typeface="Arial Narrow" panose="020B0606020202030204" pitchFamily="34" charset="0"/>
                <a:cs typeface="Arial" panose="020B0604020202020204" pitchFamily="34" charset="0"/>
              </a:rPr>
              <a:t>9996: Non-Current Receivables - No separate string for impairment and write off. Municipalities are required to determine if there are any impairment and recovery of non-current assets. There is no accommodation for this on the current version of the 6.4 chart under item assets.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ZA"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ZA"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ZA"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3" name="TextBox 2"/>
          <p:cNvSpPr txBox="1"/>
          <p:nvPr/>
        </p:nvSpPr>
        <p:spPr>
          <a:xfrm>
            <a:off x="198241" y="4882156"/>
            <a:ext cx="1046975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mn-lt"/>
                <a:ea typeface="+mn-ea"/>
                <a:cs typeface="+mn-cs"/>
              </a:rPr>
              <a:t>Solution</a:t>
            </a:r>
            <a:r>
              <a:rPr kumimoji="0" lang="en-ZA" sz="1800" b="0" i="0" u="none" strike="noStrike" kern="1200" cap="none" spc="0" normalizeH="0" baseline="0" noProof="0" dirty="0">
                <a:ln>
                  <a:noFill/>
                </a:ln>
                <a:solidFill>
                  <a:srgbClr val="000000"/>
                </a:solidFill>
                <a:effectLst/>
                <a:uLnTx/>
                <a:uFillTx/>
                <a:latin typeface="+mn-lt"/>
                <a:ea typeface="+mn-ea"/>
                <a:cs typeface="+mn-cs"/>
              </a:rPr>
              <a:t>: Add Impairment  both Current and non-current receivables for Housing selling schemes</a:t>
            </a:r>
            <a:r>
              <a:rPr lang="en-ZA" dirty="0">
                <a:solidFill>
                  <a:srgbClr val="000000"/>
                </a:solidFill>
              </a:rPr>
              <a:t>, Operating leases, Associates, Subsidiaries and Joint ventures.</a:t>
            </a:r>
          </a:p>
          <a:p>
            <a:pPr lvl="0" fontAlgn="base">
              <a:spcBef>
                <a:spcPct val="0"/>
              </a:spcBef>
              <a:spcAft>
                <a:spcPct val="0"/>
              </a:spcAft>
              <a:defRPr/>
            </a:pPr>
            <a:endParaRPr lang="en-ZA" b="1" dirty="0">
              <a:solidFill>
                <a:srgbClr val="000000"/>
              </a:solidFill>
            </a:endParaRPr>
          </a:p>
        </p:txBody>
      </p:sp>
      <p:pic>
        <p:nvPicPr>
          <p:cNvPr id="8" name="Picture 7">
            <a:extLst>
              <a:ext uri="{FF2B5EF4-FFF2-40B4-BE49-F238E27FC236}">
                <a16:creationId xmlns:a16="http://schemas.microsoft.com/office/drawing/2014/main" id="{F7342F82-C660-4286-8CD8-8D43F8281A44}"/>
              </a:ext>
            </a:extLst>
          </p:cNvPr>
          <p:cNvPicPr>
            <a:picLocks noChangeAspect="1"/>
          </p:cNvPicPr>
          <p:nvPr/>
        </p:nvPicPr>
        <p:blipFill>
          <a:blip r:embed="rId2"/>
          <a:stretch>
            <a:fillRect/>
          </a:stretch>
        </p:blipFill>
        <p:spPr>
          <a:xfrm>
            <a:off x="247102" y="2721927"/>
            <a:ext cx="6337734" cy="2031325"/>
          </a:xfrm>
          <a:prstGeom prst="rect">
            <a:avLst/>
          </a:prstGeom>
        </p:spPr>
      </p:pic>
      <p:pic>
        <p:nvPicPr>
          <p:cNvPr id="4" name="Picture 3">
            <a:extLst>
              <a:ext uri="{FF2B5EF4-FFF2-40B4-BE49-F238E27FC236}">
                <a16:creationId xmlns:a16="http://schemas.microsoft.com/office/drawing/2014/main" id="{60E66A89-4410-4568-9B4F-881FA6FEC71D}"/>
              </a:ext>
            </a:extLst>
          </p:cNvPr>
          <p:cNvPicPr>
            <a:picLocks noChangeAspect="1"/>
          </p:cNvPicPr>
          <p:nvPr/>
        </p:nvPicPr>
        <p:blipFill>
          <a:blip r:embed="rId3"/>
          <a:stretch>
            <a:fillRect/>
          </a:stretch>
        </p:blipFill>
        <p:spPr>
          <a:xfrm>
            <a:off x="7193592" y="2721927"/>
            <a:ext cx="1409700" cy="1314450"/>
          </a:xfrm>
          <a:prstGeom prst="rect">
            <a:avLst/>
          </a:prstGeom>
        </p:spPr>
      </p:pic>
      <p:sp>
        <p:nvSpPr>
          <p:cNvPr id="2" name="Rectangle 1">
            <a:extLst>
              <a:ext uri="{FF2B5EF4-FFF2-40B4-BE49-F238E27FC236}">
                <a16:creationId xmlns:a16="http://schemas.microsoft.com/office/drawing/2014/main" id="{AABCB9EA-5605-45AE-BAF1-771B55E0B42A}"/>
              </a:ext>
            </a:extLst>
          </p:cNvPr>
          <p:cNvSpPr/>
          <p:nvPr/>
        </p:nvSpPr>
        <p:spPr bwMode="auto">
          <a:xfrm>
            <a:off x="9601200" y="2360428"/>
            <a:ext cx="2343698" cy="23928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Arial" charset="0"/>
              <a:ea typeface="ＭＳ Ｐゴシック" pitchFamily="1" charset="-128"/>
            </a:endParaRPr>
          </a:p>
        </p:txBody>
      </p:sp>
      <p:sp>
        <p:nvSpPr>
          <p:cNvPr id="5" name="TextBox 4">
            <a:extLst>
              <a:ext uri="{FF2B5EF4-FFF2-40B4-BE49-F238E27FC236}">
                <a16:creationId xmlns:a16="http://schemas.microsoft.com/office/drawing/2014/main" id="{B311C5E9-527D-40D8-B046-162A0B410343}"/>
              </a:ext>
            </a:extLst>
          </p:cNvPr>
          <p:cNvSpPr txBox="1"/>
          <p:nvPr/>
        </p:nvSpPr>
        <p:spPr>
          <a:xfrm>
            <a:off x="9740349" y="2551814"/>
            <a:ext cx="2040525" cy="2031325"/>
          </a:xfrm>
          <a:prstGeom prst="rect">
            <a:avLst/>
          </a:prstGeom>
          <a:noFill/>
        </p:spPr>
        <p:txBody>
          <a:bodyPr wrap="square" rtlCol="0">
            <a:spAutoFit/>
          </a:bodyPr>
          <a:lstStyle/>
          <a:p>
            <a:pPr algn="ctr"/>
            <a:r>
              <a:rPr lang="en-ZA" b="1" dirty="0">
                <a:solidFill>
                  <a:srgbClr val="FF0000"/>
                </a:solidFill>
              </a:rPr>
              <a:t>NB: </a:t>
            </a:r>
            <a:r>
              <a:rPr lang="en-GB" b="1" dirty="0">
                <a:solidFill>
                  <a:srgbClr val="FF0000"/>
                </a:solidFill>
              </a:rPr>
              <a:t>Guidance on forbidden activities as per S164 of the MFMA to be provided in the budget circular</a:t>
            </a:r>
            <a:endParaRPr lang="en-ZA" b="1" dirty="0">
              <a:solidFill>
                <a:srgbClr val="FF0000"/>
              </a:solidFill>
            </a:endParaRPr>
          </a:p>
        </p:txBody>
      </p:sp>
      <p:sp>
        <p:nvSpPr>
          <p:cNvPr id="6" name="Rectangle 5">
            <a:extLst>
              <a:ext uri="{FF2B5EF4-FFF2-40B4-BE49-F238E27FC236}">
                <a16:creationId xmlns:a16="http://schemas.microsoft.com/office/drawing/2014/main" id="{75C58210-690F-4E3A-9166-668DA05EAD3E}"/>
              </a:ext>
            </a:extLst>
          </p:cNvPr>
          <p:cNvSpPr/>
          <p:nvPr/>
        </p:nvSpPr>
        <p:spPr bwMode="auto">
          <a:xfrm>
            <a:off x="414670" y="3083442"/>
            <a:ext cx="5018567" cy="43593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85019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AB362D-0822-48CC-B541-EEA41B48831B}"/>
              </a:ext>
            </a:extLst>
          </p:cNvPr>
          <p:cNvSpPr>
            <a:spLocks noGrp="1"/>
          </p:cNvSpPr>
          <p:nvPr>
            <p:ph type="subTitle" idx="1"/>
          </p:nvPr>
        </p:nvSpPr>
        <p:spPr>
          <a:xfrm>
            <a:off x="-1333501" y="1343025"/>
            <a:ext cx="13092113" cy="2085974"/>
          </a:xfrm>
        </p:spPr>
        <p:txBody>
          <a:bodyPr/>
          <a:lstStyle/>
          <a:p>
            <a:r>
              <a:rPr lang="en-ZA" dirty="0" err="1">
                <a:solidFill>
                  <a:schemeClr val="bg1"/>
                </a:solidFill>
              </a:rPr>
              <a:t>Te</a:t>
            </a:r>
            <a:endParaRPr lang="en-ZA" dirty="0">
              <a:solidFill>
                <a:schemeClr val="bg1"/>
              </a:solidFill>
            </a:endParaRPr>
          </a:p>
        </p:txBody>
      </p:sp>
      <p:pic>
        <p:nvPicPr>
          <p:cNvPr id="4" name="Picture 3">
            <a:extLst>
              <a:ext uri="{FF2B5EF4-FFF2-40B4-BE49-F238E27FC236}">
                <a16:creationId xmlns:a16="http://schemas.microsoft.com/office/drawing/2014/main" id="{FB795DFB-A6B4-4D84-9C37-3487A46898ED}"/>
              </a:ext>
            </a:extLst>
          </p:cNvPr>
          <p:cNvPicPr>
            <a:picLocks noChangeAspect="1"/>
          </p:cNvPicPr>
          <p:nvPr/>
        </p:nvPicPr>
        <p:blipFill>
          <a:blip r:embed="rId2"/>
          <a:stretch>
            <a:fillRect/>
          </a:stretch>
        </p:blipFill>
        <p:spPr>
          <a:xfrm>
            <a:off x="0" y="0"/>
            <a:ext cx="12398835" cy="7786688"/>
          </a:xfrm>
          <a:prstGeom prst="rect">
            <a:avLst/>
          </a:prstGeom>
        </p:spPr>
      </p:pic>
      <p:sp>
        <p:nvSpPr>
          <p:cNvPr id="6" name="TextBox 5">
            <a:extLst>
              <a:ext uri="{FF2B5EF4-FFF2-40B4-BE49-F238E27FC236}">
                <a16:creationId xmlns:a16="http://schemas.microsoft.com/office/drawing/2014/main" id="{CF924C49-75AB-44FD-A7BD-551AF9093A2D}"/>
              </a:ext>
            </a:extLst>
          </p:cNvPr>
          <p:cNvSpPr txBox="1"/>
          <p:nvPr/>
        </p:nvSpPr>
        <p:spPr>
          <a:xfrm>
            <a:off x="2955766" y="1343025"/>
            <a:ext cx="598411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rPr>
              <a:t>ITEM SEGMENT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3600" b="1" cap="all" dirty="0">
              <a:solidFill>
                <a:prstClr val="white"/>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3600" b="1" cap="all" dirty="0">
                <a:solidFill>
                  <a:prstClr val="white"/>
                </a:solidFill>
                <a:latin typeface="Calibri" panose="020F0502020204030204" pitchFamily="34" charset="0"/>
              </a:rPr>
              <a:t>REVENUE</a:t>
            </a: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3465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A0A88CA-AA01-40E2-9E1C-0255C93F1337}"/>
              </a:ext>
            </a:extLst>
          </p:cNvPr>
          <p:cNvSpPr>
            <a:spLocks noGrp="1"/>
          </p:cNvSpPr>
          <p:nvPr>
            <p:ph type="title"/>
          </p:nvPr>
        </p:nvSpPr>
        <p:spPr>
          <a:xfrm>
            <a:off x="1671638" y="188914"/>
            <a:ext cx="7969250" cy="788987"/>
          </a:xfrm>
        </p:spPr>
        <p:txBody>
          <a:bodyPr/>
          <a:lstStyle/>
          <a:p>
            <a:pPr algn="ctr">
              <a:defRPr/>
            </a:pPr>
            <a:r>
              <a:rPr lang="en-ZA" altLang="en-US" sz="3000" b="1" dirty="0">
                <a:latin typeface="Arial" panose="020B0604020202020204" pitchFamily="34" charset="0"/>
              </a:rPr>
              <a:t>Item Assets</a:t>
            </a:r>
          </a:p>
        </p:txBody>
      </p:sp>
      <p:sp>
        <p:nvSpPr>
          <p:cNvPr id="48132" name="Slide Number Placeholder 3">
            <a:extLst>
              <a:ext uri="{FF2B5EF4-FFF2-40B4-BE49-F238E27FC236}">
                <a16:creationId xmlns:a16="http://schemas.microsoft.com/office/drawing/2014/main" id="{E4861BCC-BFA1-45DC-88F4-88340376DE24}"/>
              </a:ext>
            </a:extLst>
          </p:cNvPr>
          <p:cNvSpPr>
            <a:spLocks noGrp="1"/>
          </p:cNvSpPr>
          <p:nvPr>
            <p:ph type="sldNum" sz="quarter" idx="12"/>
          </p:nvPr>
        </p:nvSpPr>
        <p:spPr>
          <a:xfrm>
            <a:off x="8018463" y="4976813"/>
            <a:ext cx="1446212"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1818FD92-D746-4B53-9B26-C710E0CE3A4D}"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20</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A11D289D-9807-41CD-AAB6-2E2B4E305D3F}"/>
              </a:ext>
            </a:extLst>
          </p:cNvPr>
          <p:cNvSpPr txBox="1">
            <a:spLocks/>
          </p:cNvSpPr>
          <p:nvPr/>
        </p:nvSpPr>
        <p:spPr bwMode="auto">
          <a:xfrm>
            <a:off x="1" y="977900"/>
            <a:ext cx="12192000" cy="5092962"/>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A3E3DC67-28C4-4F96-A66B-EEB77BD9DC8F}"/>
              </a:ext>
            </a:extLst>
          </p:cNvPr>
          <p:cNvSpPr txBox="1">
            <a:spLocks/>
          </p:cNvSpPr>
          <p:nvPr/>
        </p:nvSpPr>
        <p:spPr bwMode="auto">
          <a:xfrm>
            <a:off x="1550988" y="914401"/>
            <a:ext cx="8882062" cy="1446213"/>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defTabSz="685800">
              <a:spcBef>
                <a:spcPts val="0"/>
              </a:spcBef>
              <a:buFont typeface="Wingdings" panose="05000000000000000000" pitchFamily="2" charset="2"/>
              <a:buChar char="Ø"/>
              <a:defRPr/>
            </a:pPr>
            <a:r>
              <a:rPr lang="en-ZA" sz="1800" b="1" dirty="0">
                <a:solidFill>
                  <a:srgbClr val="000000"/>
                </a:solidFill>
                <a:latin typeface="Arial Narrow" panose="020B0606020202030204" pitchFamily="34" charset="0"/>
              </a:rPr>
              <a:t>9971 </a:t>
            </a:r>
            <a:r>
              <a:rPr lang="en-ZA" sz="1800" dirty="0">
                <a:solidFill>
                  <a:srgbClr val="000000"/>
                </a:solidFill>
                <a:latin typeface="Arial Narrow" panose="020B0606020202030204" pitchFamily="34" charset="0"/>
              </a:rPr>
              <a:t>Please align the classification structure for Investment Properties: Cost model and Fair value adjustments in such a way that it promotes roll-up reporting in the long codes</a:t>
            </a:r>
            <a:endParaRPr lang="en-ZA" sz="1800" kern="0" dirty="0">
              <a:solidFill>
                <a:srgbClr val="000000"/>
              </a:solidFill>
              <a:latin typeface="Arial Narrow" panose="020B0606020202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ADBFA29-289B-4B53-93ED-042761E33940}"/>
              </a:ext>
            </a:extLst>
          </p:cNvPr>
          <p:cNvSpPr txBox="1"/>
          <p:nvPr/>
        </p:nvSpPr>
        <p:spPr>
          <a:xfrm>
            <a:off x="1641476" y="5818189"/>
            <a:ext cx="8882063"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defTabSz="685800" fontAlgn="base">
              <a:spcBef>
                <a:spcPct val="0"/>
              </a:spcBef>
              <a:spcAft>
                <a:spcPct val="0"/>
              </a:spcAft>
              <a:defRPr/>
            </a:pPr>
            <a:r>
              <a:rPr lang="en-ZA" b="1" dirty="0">
                <a:solidFill>
                  <a:srgbClr val="000000"/>
                </a:solidFill>
              </a:rPr>
              <a:t>Solution</a:t>
            </a:r>
            <a:r>
              <a:rPr lang="en-ZA" dirty="0">
                <a:solidFill>
                  <a:srgbClr val="000000"/>
                </a:solidFill>
              </a:rPr>
              <a:t>: Create a sub reporting level for Additions (Direct, Subsequent and Business combinations) </a:t>
            </a:r>
            <a:r>
              <a:rPr lang="en-ZA" b="1" dirty="0">
                <a:solidFill>
                  <a:srgbClr val="000000"/>
                </a:solidFill>
              </a:rPr>
              <a:t>in Investment Property Cost model </a:t>
            </a:r>
            <a:r>
              <a:rPr lang="en-ZA" dirty="0">
                <a:solidFill>
                  <a:srgbClr val="000000"/>
                </a:solidFill>
              </a:rPr>
              <a:t>similar to Investment Property Fair Value Model</a:t>
            </a:r>
          </a:p>
        </p:txBody>
      </p:sp>
      <p:pic>
        <p:nvPicPr>
          <p:cNvPr id="41991" name="Picture 3">
            <a:extLst>
              <a:ext uri="{FF2B5EF4-FFF2-40B4-BE49-F238E27FC236}">
                <a16:creationId xmlns:a16="http://schemas.microsoft.com/office/drawing/2014/main" id="{FDAF5637-49ED-45CF-A354-A5DFC2B5C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585914"/>
            <a:ext cx="32289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5">
            <a:extLst>
              <a:ext uri="{FF2B5EF4-FFF2-40B4-BE49-F238E27FC236}">
                <a16:creationId xmlns:a16="http://schemas.microsoft.com/office/drawing/2014/main" id="{F9BC91C9-D507-42FB-9E4C-A097A7CA1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93"/>
          <a:stretch>
            <a:fillRect/>
          </a:stretch>
        </p:blipFill>
        <p:spPr bwMode="auto">
          <a:xfrm>
            <a:off x="6672264" y="1511300"/>
            <a:ext cx="376078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Left Brace 10">
            <a:extLst>
              <a:ext uri="{FF2B5EF4-FFF2-40B4-BE49-F238E27FC236}">
                <a16:creationId xmlns:a16="http://schemas.microsoft.com/office/drawing/2014/main" id="{62EEABC5-0CF4-42F3-87CA-A7CCC32CB9E1}"/>
              </a:ext>
            </a:extLst>
          </p:cNvPr>
          <p:cNvSpPr>
            <a:spLocks/>
          </p:cNvSpPr>
          <p:nvPr/>
        </p:nvSpPr>
        <p:spPr bwMode="auto">
          <a:xfrm>
            <a:off x="2351089" y="3232151"/>
            <a:ext cx="288925" cy="989013"/>
          </a:xfrm>
          <a:prstGeom prst="leftBrace">
            <a:avLst>
              <a:gd name="adj1" fmla="val 8320"/>
              <a:gd name="adj2" fmla="val 50000"/>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ZA" altLang="en-US">
              <a:solidFill>
                <a:srgbClr val="000000"/>
              </a:solidFill>
            </a:endParaRPr>
          </a:p>
        </p:txBody>
      </p:sp>
      <p:sp>
        <p:nvSpPr>
          <p:cNvPr id="41994" name="TextBox 11">
            <a:extLst>
              <a:ext uri="{FF2B5EF4-FFF2-40B4-BE49-F238E27FC236}">
                <a16:creationId xmlns:a16="http://schemas.microsoft.com/office/drawing/2014/main" id="{2FB5D33F-1118-4CCB-8816-402DA3F1C102}"/>
              </a:ext>
            </a:extLst>
          </p:cNvPr>
          <p:cNvSpPr txBox="1">
            <a:spLocks noChangeArrowheads="1"/>
          </p:cNvSpPr>
          <p:nvPr/>
        </p:nvSpPr>
        <p:spPr bwMode="auto">
          <a:xfrm>
            <a:off x="5519738" y="3427414"/>
            <a:ext cx="800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ZA" altLang="en-US" sz="1100">
                <a:solidFill>
                  <a:srgbClr val="000000"/>
                </a:solidFill>
              </a:rPr>
              <a:t>Sub category</a:t>
            </a:r>
          </a:p>
          <a:p>
            <a:pPr eaLnBrk="0" fontAlgn="base" hangingPunct="0">
              <a:spcBef>
                <a:spcPct val="0"/>
              </a:spcBef>
              <a:spcAft>
                <a:spcPct val="0"/>
              </a:spcAft>
            </a:pPr>
            <a:endParaRPr lang="en-ZA" altLang="en-US" sz="1100">
              <a:solidFill>
                <a:srgbClr val="000000"/>
              </a:solidFill>
            </a:endParaRPr>
          </a:p>
        </p:txBody>
      </p:sp>
      <p:sp>
        <p:nvSpPr>
          <p:cNvPr id="41995" name="Right Brace 12">
            <a:extLst>
              <a:ext uri="{FF2B5EF4-FFF2-40B4-BE49-F238E27FC236}">
                <a16:creationId xmlns:a16="http://schemas.microsoft.com/office/drawing/2014/main" id="{34EEAEAF-D74B-4B19-BD12-F53640A81949}"/>
              </a:ext>
            </a:extLst>
          </p:cNvPr>
          <p:cNvSpPr>
            <a:spLocks/>
          </p:cNvSpPr>
          <p:nvPr/>
        </p:nvSpPr>
        <p:spPr bwMode="auto">
          <a:xfrm>
            <a:off x="5016500" y="3232151"/>
            <a:ext cx="431800" cy="989013"/>
          </a:xfrm>
          <a:prstGeom prst="rightBrace">
            <a:avLst>
              <a:gd name="adj1" fmla="val 8345"/>
              <a:gd name="adj2" fmla="val 50000"/>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ZA" alt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AB362D-0822-48CC-B541-EEA41B48831B}"/>
              </a:ext>
            </a:extLst>
          </p:cNvPr>
          <p:cNvSpPr>
            <a:spLocks noGrp="1"/>
          </p:cNvSpPr>
          <p:nvPr>
            <p:ph type="subTitle" idx="1"/>
          </p:nvPr>
        </p:nvSpPr>
        <p:spPr>
          <a:xfrm>
            <a:off x="-1333501" y="1343025"/>
            <a:ext cx="13092113" cy="2085974"/>
          </a:xfrm>
        </p:spPr>
        <p:txBody>
          <a:bodyPr/>
          <a:lstStyle/>
          <a:p>
            <a:r>
              <a:rPr lang="en-ZA" dirty="0" err="1">
                <a:solidFill>
                  <a:schemeClr val="bg1"/>
                </a:solidFill>
              </a:rPr>
              <a:t>Te</a:t>
            </a:r>
            <a:endParaRPr lang="en-ZA" dirty="0">
              <a:solidFill>
                <a:schemeClr val="bg1"/>
              </a:solidFill>
            </a:endParaRPr>
          </a:p>
        </p:txBody>
      </p:sp>
      <p:pic>
        <p:nvPicPr>
          <p:cNvPr id="4" name="Picture 3">
            <a:extLst>
              <a:ext uri="{FF2B5EF4-FFF2-40B4-BE49-F238E27FC236}">
                <a16:creationId xmlns:a16="http://schemas.microsoft.com/office/drawing/2014/main" id="{FB795DFB-A6B4-4D84-9C37-3487A46898ED}"/>
              </a:ext>
            </a:extLst>
          </p:cNvPr>
          <p:cNvPicPr>
            <a:picLocks noChangeAspect="1"/>
          </p:cNvPicPr>
          <p:nvPr/>
        </p:nvPicPr>
        <p:blipFill>
          <a:blip r:embed="rId2"/>
          <a:stretch>
            <a:fillRect/>
          </a:stretch>
        </p:blipFill>
        <p:spPr>
          <a:xfrm>
            <a:off x="0" y="0"/>
            <a:ext cx="12398835" cy="7786688"/>
          </a:xfrm>
          <a:prstGeom prst="rect">
            <a:avLst/>
          </a:prstGeom>
        </p:spPr>
      </p:pic>
      <p:sp>
        <p:nvSpPr>
          <p:cNvPr id="6" name="TextBox 5">
            <a:extLst>
              <a:ext uri="{FF2B5EF4-FFF2-40B4-BE49-F238E27FC236}">
                <a16:creationId xmlns:a16="http://schemas.microsoft.com/office/drawing/2014/main" id="{CF924C49-75AB-44FD-A7BD-551AF9093A2D}"/>
              </a:ext>
            </a:extLst>
          </p:cNvPr>
          <p:cNvSpPr txBox="1"/>
          <p:nvPr/>
        </p:nvSpPr>
        <p:spPr>
          <a:xfrm>
            <a:off x="2955766" y="1343025"/>
            <a:ext cx="598411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rPr>
              <a:t>ITEM SEGMENT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3600" b="1" cap="all" dirty="0">
                <a:solidFill>
                  <a:prstClr val="white"/>
                </a:solidFill>
                <a:latin typeface="Calibri" panose="020F0502020204030204" pitchFamily="34" charset="0"/>
              </a:rPr>
              <a:t>liabilities</a:t>
            </a: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35329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C27124B-142F-48CB-BD91-6EE1B6A0C417}"/>
              </a:ext>
            </a:extLst>
          </p:cNvPr>
          <p:cNvSpPr>
            <a:spLocks noGrp="1"/>
          </p:cNvSpPr>
          <p:nvPr>
            <p:ph type="title"/>
          </p:nvPr>
        </p:nvSpPr>
        <p:spPr>
          <a:xfrm>
            <a:off x="1671638" y="188914"/>
            <a:ext cx="7969250" cy="788987"/>
          </a:xfrm>
        </p:spPr>
        <p:txBody>
          <a:bodyPr/>
          <a:lstStyle/>
          <a:p>
            <a:pPr algn="ctr">
              <a:defRPr/>
            </a:pPr>
            <a:r>
              <a:rPr lang="en-ZA" altLang="en-US" sz="3000" b="1" dirty="0">
                <a:latin typeface="Arial" panose="020B0604020202020204" pitchFamily="34" charset="0"/>
              </a:rPr>
              <a:t>Item Liabilities</a:t>
            </a:r>
          </a:p>
        </p:txBody>
      </p:sp>
      <p:sp>
        <p:nvSpPr>
          <p:cNvPr id="48132" name="Slide Number Placeholder 3">
            <a:extLst>
              <a:ext uri="{FF2B5EF4-FFF2-40B4-BE49-F238E27FC236}">
                <a16:creationId xmlns:a16="http://schemas.microsoft.com/office/drawing/2014/main" id="{370B6482-930B-461A-9BF9-B4C908A78CB2}"/>
              </a:ext>
            </a:extLst>
          </p:cNvPr>
          <p:cNvSpPr>
            <a:spLocks noGrp="1"/>
          </p:cNvSpPr>
          <p:nvPr>
            <p:ph type="sldNum" sz="quarter" idx="12"/>
          </p:nvPr>
        </p:nvSpPr>
        <p:spPr>
          <a:xfrm>
            <a:off x="8018463" y="4976813"/>
            <a:ext cx="1446212"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D15D2AAD-6229-4273-9201-743B72691A8C}"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22</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C4456989-98E0-43D5-8C77-C93B08B8740A}"/>
              </a:ext>
            </a:extLst>
          </p:cNvPr>
          <p:cNvSpPr txBox="1">
            <a:spLocks/>
          </p:cNvSpPr>
          <p:nvPr/>
        </p:nvSpPr>
        <p:spPr bwMode="auto">
          <a:xfrm>
            <a:off x="0" y="1012824"/>
            <a:ext cx="12192000" cy="508631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2104808A-D080-4D83-9CBD-C50D5A293818}"/>
              </a:ext>
            </a:extLst>
          </p:cNvPr>
          <p:cNvSpPr txBox="1">
            <a:spLocks/>
          </p:cNvSpPr>
          <p:nvPr/>
        </p:nvSpPr>
        <p:spPr bwMode="auto">
          <a:xfrm>
            <a:off x="1524000" y="1046163"/>
            <a:ext cx="9144000" cy="4398962"/>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defTabSz="685800">
              <a:spcBef>
                <a:spcPts val="0"/>
              </a:spcBef>
              <a:buFont typeface="Wingdings" panose="05000000000000000000" pitchFamily="2" charset="2"/>
              <a:buChar char="Ø"/>
              <a:defRPr/>
            </a:pPr>
            <a:r>
              <a:rPr lang="en-ZA" b="1" kern="0" dirty="0">
                <a:solidFill>
                  <a:srgbClr val="000000"/>
                </a:solidFill>
                <a:latin typeface="Arial Narrow" panose="020B0606020202030204" pitchFamily="34" charset="0"/>
                <a:cs typeface="Arial" panose="020B0604020202020204" pitchFamily="34" charset="0"/>
              </a:rPr>
              <a:t>10004 </a:t>
            </a:r>
            <a:r>
              <a:rPr lang="en-ZA" kern="0" dirty="0">
                <a:solidFill>
                  <a:srgbClr val="000000"/>
                </a:solidFill>
                <a:latin typeface="Arial Narrow" panose="020B0606020202030204" pitchFamily="34" charset="0"/>
                <a:cs typeface="Arial" panose="020B0604020202020204" pitchFamily="34" charset="0"/>
              </a:rPr>
              <a:t>GRAP 11 : Construction contracts – In line with newly effective GRAP standard, Mossel Bay has received an opinion from AFS consultants on how to treat Unspent portion of Human Settlements Grant, if the contract is treated in AFS as a construction contract..</a:t>
            </a:r>
          </a:p>
          <a:p>
            <a:pPr marL="243000" indent="-257175" defTabSz="685800">
              <a:spcBef>
                <a:spcPts val="0"/>
              </a:spcBef>
              <a:buFont typeface="Wingdings" panose="05000000000000000000" pitchFamily="2" charset="2"/>
              <a:buChar char="Ø"/>
              <a:defRPr/>
            </a:pPr>
            <a:r>
              <a:rPr lang="en-ZA" kern="0" dirty="0">
                <a:solidFill>
                  <a:srgbClr val="000000"/>
                </a:solidFill>
                <a:latin typeface="Arial Narrow" panose="020B0606020202030204" pitchFamily="34" charset="0"/>
                <a:cs typeface="Arial" panose="020B0604020202020204" pitchFamily="34" charset="0"/>
              </a:rPr>
              <a:t>GRAP 11 par 58 states the following:</a:t>
            </a:r>
          </a:p>
          <a:p>
            <a:pPr marL="243000" indent="-257175" defTabSz="685800">
              <a:spcBef>
                <a:spcPts val="0"/>
              </a:spcBef>
              <a:buFont typeface="Wingdings" panose="05000000000000000000" pitchFamily="2" charset="2"/>
              <a:buChar char="Ø"/>
              <a:defRPr/>
            </a:pPr>
            <a:r>
              <a:rPr lang="en-ZA" kern="0" dirty="0">
                <a:solidFill>
                  <a:srgbClr val="000000"/>
                </a:solidFill>
                <a:latin typeface="Arial Narrow" panose="020B0606020202030204" pitchFamily="34" charset="0"/>
                <a:cs typeface="Arial" panose="020B0604020202020204" pitchFamily="34" charset="0"/>
              </a:rPr>
              <a:t>An entity shall present: </a:t>
            </a:r>
          </a:p>
          <a:p>
            <a:pPr marL="243000" indent="-257175" defTabSz="685800">
              <a:spcBef>
                <a:spcPts val="0"/>
              </a:spcBef>
              <a:buFont typeface="Wingdings" panose="05000000000000000000" pitchFamily="2" charset="2"/>
              <a:buChar char="Ø"/>
              <a:defRPr/>
            </a:pPr>
            <a:r>
              <a:rPr lang="en-ZA" kern="0" dirty="0">
                <a:solidFill>
                  <a:srgbClr val="000000"/>
                </a:solidFill>
                <a:latin typeface="Arial Narrow" panose="020B0606020202030204" pitchFamily="34" charset="0"/>
                <a:cs typeface="Arial" panose="020B0604020202020204" pitchFamily="34" charset="0"/>
              </a:rPr>
              <a:t>(b) the gross amount due to customers for contract work as a liability.</a:t>
            </a:r>
          </a:p>
        </p:txBody>
      </p:sp>
      <p:sp>
        <p:nvSpPr>
          <p:cNvPr id="3" name="TextBox 2">
            <a:extLst>
              <a:ext uri="{FF2B5EF4-FFF2-40B4-BE49-F238E27FC236}">
                <a16:creationId xmlns:a16="http://schemas.microsoft.com/office/drawing/2014/main" id="{B817BDCC-0D56-4AE8-95C9-38082462E8ED}"/>
              </a:ext>
            </a:extLst>
          </p:cNvPr>
          <p:cNvSpPr txBox="1"/>
          <p:nvPr/>
        </p:nvSpPr>
        <p:spPr>
          <a:xfrm>
            <a:off x="1579564" y="5421313"/>
            <a:ext cx="9779735" cy="147796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685800" fontAlgn="base">
              <a:spcBef>
                <a:spcPct val="0"/>
              </a:spcBef>
              <a:spcAft>
                <a:spcPct val="0"/>
              </a:spcAft>
              <a:defRPr/>
            </a:pPr>
            <a:r>
              <a:rPr lang="en-ZA" b="1" dirty="0">
                <a:solidFill>
                  <a:srgbClr val="000000"/>
                </a:solidFill>
              </a:rPr>
              <a:t>Solution: </a:t>
            </a:r>
            <a:r>
              <a:rPr lang="en-ZA" dirty="0">
                <a:solidFill>
                  <a:srgbClr val="000000"/>
                </a:solidFill>
              </a:rPr>
              <a:t>For Construction work that is a commitment due to customers, funded from </a:t>
            </a:r>
            <a:r>
              <a:rPr lang="en-ZA" u="sng" dirty="0">
                <a:solidFill>
                  <a:srgbClr val="000000"/>
                </a:solidFill>
              </a:rPr>
              <a:t>Exchange revenue </a:t>
            </a:r>
            <a:r>
              <a:rPr lang="en-ZA" dirty="0">
                <a:solidFill>
                  <a:srgbClr val="000000"/>
                </a:solidFill>
              </a:rPr>
              <a:t>the users should utilize Trade and other Payable Exchange Transactions: </a:t>
            </a:r>
            <a:r>
              <a:rPr lang="en-ZA" b="1" dirty="0">
                <a:solidFill>
                  <a:srgbClr val="000000"/>
                </a:solidFill>
              </a:rPr>
              <a:t>Advance payments</a:t>
            </a:r>
          </a:p>
          <a:p>
            <a:pPr defTabSz="685800" fontAlgn="base">
              <a:spcBef>
                <a:spcPct val="0"/>
              </a:spcBef>
              <a:spcAft>
                <a:spcPct val="0"/>
              </a:spcAft>
              <a:defRPr/>
            </a:pPr>
            <a:r>
              <a:rPr lang="en-ZA" dirty="0">
                <a:solidFill>
                  <a:srgbClr val="000000"/>
                </a:solidFill>
              </a:rPr>
              <a:t>Add “</a:t>
            </a:r>
            <a:r>
              <a:rPr lang="en-ZA" u="sng" dirty="0">
                <a:solidFill>
                  <a:srgbClr val="000000"/>
                </a:solidFill>
              </a:rPr>
              <a:t>Transfer to Revenue</a:t>
            </a:r>
            <a:r>
              <a:rPr lang="en-ZA" dirty="0">
                <a:solidFill>
                  <a:srgbClr val="000000"/>
                </a:solidFill>
              </a:rPr>
              <a:t>” as these advance payments will not be refunded but will be recognised by delivery of the construction commitment.</a:t>
            </a:r>
            <a:endParaRPr lang="en-ZA" sz="1350" dirty="0">
              <a:solidFill>
                <a:srgbClr val="000000"/>
              </a:solidFill>
            </a:endParaRPr>
          </a:p>
        </p:txBody>
      </p:sp>
      <p:pic>
        <p:nvPicPr>
          <p:cNvPr id="43015" name="Picture 3">
            <a:extLst>
              <a:ext uri="{FF2B5EF4-FFF2-40B4-BE49-F238E27FC236}">
                <a16:creationId xmlns:a16="http://schemas.microsoft.com/office/drawing/2014/main" id="{3F710136-A2EE-4DB4-90A5-2272AC94E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326" y="2913063"/>
            <a:ext cx="466407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7C0073C-1B2D-4865-8DD8-79DBD640455F}"/>
              </a:ext>
            </a:extLst>
          </p:cNvPr>
          <p:cNvSpPr>
            <a:spLocks noGrp="1"/>
          </p:cNvSpPr>
          <p:nvPr>
            <p:ph type="title"/>
          </p:nvPr>
        </p:nvSpPr>
        <p:spPr>
          <a:xfrm>
            <a:off x="2586038" y="103189"/>
            <a:ext cx="6858000" cy="788987"/>
          </a:xfrm>
        </p:spPr>
        <p:txBody>
          <a:bodyPr/>
          <a:lstStyle/>
          <a:p>
            <a:pPr algn="ctr">
              <a:defRPr/>
            </a:pPr>
            <a:r>
              <a:rPr lang="en-ZA" altLang="en-US" sz="3000" b="1" dirty="0">
                <a:latin typeface="Arial" panose="020B0604020202020204" pitchFamily="34" charset="0"/>
              </a:rPr>
              <a:t>Item Liabilities</a:t>
            </a:r>
          </a:p>
        </p:txBody>
      </p:sp>
      <p:sp>
        <p:nvSpPr>
          <p:cNvPr id="48132" name="Slide Number Placeholder 3">
            <a:extLst>
              <a:ext uri="{FF2B5EF4-FFF2-40B4-BE49-F238E27FC236}">
                <a16:creationId xmlns:a16="http://schemas.microsoft.com/office/drawing/2014/main" id="{FA4990CC-D378-4C68-AAB3-A1394ABC4455}"/>
              </a:ext>
            </a:extLst>
          </p:cNvPr>
          <p:cNvSpPr>
            <a:spLocks noGrp="1"/>
          </p:cNvSpPr>
          <p:nvPr>
            <p:ph type="sldNum" sz="quarter" idx="12"/>
          </p:nvPr>
        </p:nvSpPr>
        <p:spPr>
          <a:xfrm>
            <a:off x="7920038" y="5645150"/>
            <a:ext cx="1428750"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4280BF03-90F7-4935-91F6-4A13A8AA918A}"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23</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CC4B00E6-3062-405D-B20B-460FCBF8FADF}"/>
              </a:ext>
            </a:extLst>
          </p:cNvPr>
          <p:cNvSpPr txBox="1">
            <a:spLocks/>
          </p:cNvSpPr>
          <p:nvPr/>
        </p:nvSpPr>
        <p:spPr bwMode="auto">
          <a:xfrm>
            <a:off x="0" y="1033464"/>
            <a:ext cx="12192000" cy="495458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364AA61-7DE4-4F00-BA6D-0395C4A1E0AA}"/>
              </a:ext>
            </a:extLst>
          </p:cNvPr>
          <p:cNvSpPr txBox="1">
            <a:spLocks/>
          </p:cNvSpPr>
          <p:nvPr/>
        </p:nvSpPr>
        <p:spPr bwMode="auto">
          <a:xfrm>
            <a:off x="1546225" y="1033463"/>
            <a:ext cx="8743950" cy="4424362"/>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defTabSz="685800">
              <a:spcBef>
                <a:spcPts val="0"/>
              </a:spcBef>
              <a:buFont typeface="Wingdings" panose="05000000000000000000" pitchFamily="2" charset="2"/>
              <a:buChar char="Ø"/>
              <a:defRPr/>
            </a:pPr>
            <a:r>
              <a:rPr lang="en-ZA" sz="1800" kern="0" dirty="0">
                <a:solidFill>
                  <a:srgbClr val="000000"/>
                </a:solidFill>
                <a:latin typeface="Arial Narrow" panose="020B0606020202030204" pitchFamily="34" charset="0"/>
                <a:cs typeface="Arial" panose="020B0604020202020204" pitchFamily="34" charset="0"/>
              </a:rPr>
              <a:t>Expanding Trade and other Payables and Accruals to cater for detailed information to populate the cashflow for Inventory purchased and payment of Services delivered.</a:t>
            </a:r>
          </a:p>
          <a:p>
            <a:pPr marL="643050" lvl="1" indent="-257175" defTabSz="685800">
              <a:spcBef>
                <a:spcPts val="0"/>
              </a:spcBef>
              <a:buFont typeface="Wingdings" panose="05000000000000000000" pitchFamily="2" charset="2"/>
              <a:buChar char="Ø"/>
              <a:defRPr/>
            </a:pPr>
            <a:r>
              <a:rPr lang="en-ZA" sz="1800" kern="0" dirty="0">
                <a:solidFill>
                  <a:srgbClr val="000000"/>
                </a:solidFill>
                <a:latin typeface="Arial Narrow" panose="020B0606020202030204" pitchFamily="34" charset="0"/>
                <a:cs typeface="Arial" panose="020B0604020202020204" pitchFamily="34" charset="0"/>
              </a:rPr>
              <a:t>Payables and Accruals: Contractors</a:t>
            </a:r>
          </a:p>
          <a:p>
            <a:pPr marL="1043100" lvl="2" indent="-257175" defTabSz="685800">
              <a:spcBef>
                <a:spcPts val="0"/>
              </a:spcBef>
              <a:buFont typeface="Wingdings" panose="05000000000000000000" pitchFamily="2" charset="2"/>
              <a:buChar char="Ø"/>
              <a:defRPr/>
            </a:pPr>
            <a:r>
              <a:rPr lang="en-ZA" sz="1800" kern="0" dirty="0">
                <a:solidFill>
                  <a:srgbClr val="000000"/>
                </a:solidFill>
                <a:latin typeface="Arial Narrow" panose="020B0606020202030204" pitchFamily="34" charset="0"/>
                <a:cs typeface="Arial" panose="020B0604020202020204" pitchFamily="34" charset="0"/>
              </a:rPr>
              <a:t>This account is the accrual for Liabilities for payments of Contractors</a:t>
            </a:r>
          </a:p>
          <a:p>
            <a:pPr marL="643050" lvl="1" indent="-257175" defTabSz="685800">
              <a:spcBef>
                <a:spcPts val="0"/>
              </a:spcBef>
              <a:buFont typeface="Wingdings" panose="05000000000000000000" pitchFamily="2" charset="2"/>
              <a:buChar char="Ø"/>
              <a:defRPr/>
            </a:pPr>
            <a:r>
              <a:rPr lang="en-ZA" sz="1800" kern="0" dirty="0">
                <a:solidFill>
                  <a:srgbClr val="000000"/>
                </a:solidFill>
                <a:latin typeface="Arial Narrow" panose="020B0606020202030204" pitchFamily="34" charset="0"/>
                <a:cs typeface="Arial" panose="020B0604020202020204" pitchFamily="34" charset="0"/>
              </a:rPr>
              <a:t>Payables and Accruals: Inventory</a:t>
            </a:r>
          </a:p>
          <a:p>
            <a:pPr marL="1043100" lvl="2" indent="-257175" defTabSz="685800">
              <a:spcBef>
                <a:spcPts val="0"/>
              </a:spcBef>
              <a:buFont typeface="Wingdings" panose="05000000000000000000" pitchFamily="2" charset="2"/>
              <a:buChar char="Ø"/>
              <a:defRPr/>
            </a:pPr>
            <a:r>
              <a:rPr lang="en-ZA" sz="1800" kern="0" dirty="0">
                <a:solidFill>
                  <a:srgbClr val="000000"/>
                </a:solidFill>
                <a:latin typeface="Arial Narrow" panose="020B0606020202030204" pitchFamily="34" charset="0"/>
                <a:cs typeface="Arial" panose="020B0604020202020204" pitchFamily="34" charset="0"/>
              </a:rPr>
              <a:t>This account is the Accrual for Liabilities for Inventory purchased</a:t>
            </a:r>
          </a:p>
          <a:p>
            <a:pPr marL="643050" lvl="1" indent="-257175" defTabSz="685800">
              <a:spcBef>
                <a:spcPts val="0"/>
              </a:spcBef>
              <a:buFont typeface="Wingdings" panose="05000000000000000000" pitchFamily="2" charset="2"/>
              <a:buChar char="Ø"/>
              <a:defRPr/>
            </a:pPr>
            <a:r>
              <a:rPr lang="en-ZA" sz="1800" kern="0" dirty="0">
                <a:solidFill>
                  <a:srgbClr val="000000"/>
                </a:solidFill>
                <a:latin typeface="Arial Narrow" panose="020B0606020202030204" pitchFamily="34" charset="0"/>
                <a:cs typeface="Arial" panose="020B0604020202020204" pitchFamily="34" charset="0"/>
              </a:rPr>
              <a:t>Payables and Accruals: General</a:t>
            </a:r>
          </a:p>
          <a:p>
            <a:pPr marL="1043100" lvl="2" indent="-257175" defTabSz="685800">
              <a:spcBef>
                <a:spcPts val="0"/>
              </a:spcBef>
              <a:buFont typeface="Wingdings" panose="05000000000000000000" pitchFamily="2" charset="2"/>
              <a:buChar char="Ø"/>
              <a:defRPr/>
            </a:pPr>
            <a:r>
              <a:rPr lang="en-ZA" sz="1800" kern="0" dirty="0">
                <a:solidFill>
                  <a:srgbClr val="000000"/>
                </a:solidFill>
                <a:latin typeface="Arial Narrow" panose="020B0606020202030204" pitchFamily="34" charset="0"/>
                <a:cs typeface="Arial" panose="020B0604020202020204" pitchFamily="34" charset="0"/>
              </a:rPr>
              <a:t>This account is the Accrual for Liabilities for Payable and Accruals for other Expenses</a:t>
            </a:r>
          </a:p>
        </p:txBody>
      </p:sp>
      <p:sp>
        <p:nvSpPr>
          <p:cNvPr id="4" name="TextBox 3">
            <a:extLst>
              <a:ext uri="{FF2B5EF4-FFF2-40B4-BE49-F238E27FC236}">
                <a16:creationId xmlns:a16="http://schemas.microsoft.com/office/drawing/2014/main" id="{094F2C93-ABBD-4048-9018-5DC3D251F756}"/>
              </a:ext>
            </a:extLst>
          </p:cNvPr>
          <p:cNvSpPr txBox="1"/>
          <p:nvPr/>
        </p:nvSpPr>
        <p:spPr>
          <a:xfrm>
            <a:off x="1625600" y="3783013"/>
            <a:ext cx="8699500" cy="18161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defTabSz="685800" fontAlgn="base">
              <a:spcBef>
                <a:spcPct val="0"/>
              </a:spcBef>
              <a:spcAft>
                <a:spcPct val="0"/>
              </a:spcAft>
              <a:defRPr/>
            </a:pPr>
            <a:r>
              <a:rPr lang="en-US" sz="1600" b="1" dirty="0">
                <a:solidFill>
                  <a:srgbClr val="000000"/>
                </a:solidFill>
              </a:rPr>
              <a:t>Solution: Add </a:t>
            </a:r>
            <a:r>
              <a:rPr lang="en-US" sz="1600" dirty="0">
                <a:solidFill>
                  <a:srgbClr val="000000"/>
                </a:solidFill>
              </a:rPr>
              <a:t>2 items to Payables and Accruals “ Inventory”  and “Contractors” with movement accounting</a:t>
            </a:r>
          </a:p>
          <a:p>
            <a:pPr defTabSz="685800" fontAlgn="base">
              <a:spcBef>
                <a:spcPct val="0"/>
              </a:spcBef>
              <a:spcAft>
                <a:spcPct val="0"/>
              </a:spcAft>
              <a:defRPr/>
            </a:pPr>
            <a:r>
              <a:rPr lang="en-US" sz="1600" dirty="0">
                <a:solidFill>
                  <a:srgbClr val="000000"/>
                </a:solidFill>
              </a:rPr>
              <a:t>	- Opening </a:t>
            </a:r>
          </a:p>
          <a:p>
            <a:pPr defTabSz="685800" fontAlgn="base">
              <a:spcBef>
                <a:spcPct val="0"/>
              </a:spcBef>
              <a:spcAft>
                <a:spcPct val="0"/>
              </a:spcAft>
              <a:defRPr/>
            </a:pPr>
            <a:r>
              <a:rPr lang="en-US" sz="1600" dirty="0">
                <a:solidFill>
                  <a:srgbClr val="000000"/>
                </a:solidFill>
              </a:rPr>
              <a:t>	- Deposits</a:t>
            </a:r>
          </a:p>
          <a:p>
            <a:pPr defTabSz="685800" fontAlgn="base">
              <a:spcBef>
                <a:spcPct val="0"/>
              </a:spcBef>
              <a:spcAft>
                <a:spcPct val="0"/>
              </a:spcAft>
              <a:defRPr/>
            </a:pPr>
            <a:r>
              <a:rPr lang="en-US" sz="1600" dirty="0">
                <a:solidFill>
                  <a:srgbClr val="000000"/>
                </a:solidFill>
              </a:rPr>
              <a:t>	- Withdrawals</a:t>
            </a:r>
          </a:p>
          <a:p>
            <a:pPr defTabSz="685800" fontAlgn="base">
              <a:spcBef>
                <a:spcPct val="0"/>
              </a:spcBef>
              <a:spcAft>
                <a:spcPct val="0"/>
              </a:spcAft>
              <a:defRPr/>
            </a:pPr>
            <a:r>
              <a:rPr lang="en-US" sz="1600" b="1" dirty="0">
                <a:solidFill>
                  <a:srgbClr val="000000"/>
                </a:solidFill>
              </a:rPr>
              <a:t>Rename</a:t>
            </a:r>
            <a:r>
              <a:rPr lang="en-US" sz="1600" dirty="0">
                <a:solidFill>
                  <a:srgbClr val="000000"/>
                </a:solidFill>
              </a:rPr>
              <a:t> Payables and Accruals to Payables and Accruals : General</a:t>
            </a:r>
          </a:p>
          <a:p>
            <a:pPr defTabSz="685800" fontAlgn="base">
              <a:spcBef>
                <a:spcPct val="0"/>
              </a:spcBef>
              <a:spcAft>
                <a:spcPct val="0"/>
              </a:spcAft>
              <a:defRPr/>
            </a:pPr>
            <a:endParaRPr lang="en-US" sz="160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DB88A33-372C-470B-8DDA-A0E7A629A865}"/>
              </a:ext>
            </a:extLst>
          </p:cNvPr>
          <p:cNvSpPr>
            <a:spLocks noGrp="1"/>
          </p:cNvSpPr>
          <p:nvPr>
            <p:ph type="title"/>
          </p:nvPr>
        </p:nvSpPr>
        <p:spPr>
          <a:xfrm>
            <a:off x="2586038" y="103189"/>
            <a:ext cx="6858000" cy="788987"/>
          </a:xfrm>
        </p:spPr>
        <p:txBody>
          <a:bodyPr/>
          <a:lstStyle/>
          <a:p>
            <a:pPr algn="ctr">
              <a:defRPr/>
            </a:pPr>
            <a:r>
              <a:rPr lang="en-ZA" altLang="en-US" sz="3000" b="1" dirty="0">
                <a:latin typeface="Arial" panose="020B0604020202020204" pitchFamily="34" charset="0"/>
              </a:rPr>
              <a:t>Item Liabilities</a:t>
            </a:r>
          </a:p>
        </p:txBody>
      </p:sp>
      <p:sp>
        <p:nvSpPr>
          <p:cNvPr id="48132" name="Slide Number Placeholder 3">
            <a:extLst>
              <a:ext uri="{FF2B5EF4-FFF2-40B4-BE49-F238E27FC236}">
                <a16:creationId xmlns:a16="http://schemas.microsoft.com/office/drawing/2014/main" id="{7CB6E5B8-73D4-41B9-972C-978815EC834E}"/>
              </a:ext>
            </a:extLst>
          </p:cNvPr>
          <p:cNvSpPr>
            <a:spLocks noGrp="1"/>
          </p:cNvSpPr>
          <p:nvPr>
            <p:ph type="sldNum" sz="quarter" idx="12"/>
          </p:nvPr>
        </p:nvSpPr>
        <p:spPr>
          <a:xfrm>
            <a:off x="7920038" y="5645150"/>
            <a:ext cx="1428750"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406886C5-74A5-4133-8AA3-570EBCF53935}"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24</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9F18B132-40C6-4189-9CA9-C186913B44E4}"/>
              </a:ext>
            </a:extLst>
          </p:cNvPr>
          <p:cNvSpPr txBox="1">
            <a:spLocks/>
          </p:cNvSpPr>
          <p:nvPr/>
        </p:nvSpPr>
        <p:spPr bwMode="auto">
          <a:xfrm>
            <a:off x="0" y="1033464"/>
            <a:ext cx="12192000" cy="5103385"/>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78FEA55B-C050-43DE-A613-13E508C7C70B}"/>
              </a:ext>
            </a:extLst>
          </p:cNvPr>
          <p:cNvSpPr txBox="1">
            <a:spLocks/>
          </p:cNvSpPr>
          <p:nvPr/>
        </p:nvSpPr>
        <p:spPr bwMode="auto">
          <a:xfrm>
            <a:off x="1554163" y="1033463"/>
            <a:ext cx="8743950" cy="4424362"/>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defTabSz="685800">
              <a:spcBef>
                <a:spcPts val="0"/>
              </a:spcBef>
              <a:buFont typeface="Wingdings" panose="05000000000000000000" pitchFamily="2" charset="2"/>
              <a:buChar char="Ø"/>
              <a:defRPr/>
            </a:pPr>
            <a:r>
              <a:rPr lang="en-ZA" sz="1800" kern="0" dirty="0">
                <a:solidFill>
                  <a:srgbClr val="000000"/>
                </a:solidFill>
                <a:latin typeface="Arial Narrow" panose="020B0606020202030204" pitchFamily="34" charset="0"/>
                <a:cs typeface="Arial" panose="020B0604020202020204" pitchFamily="34" charset="0"/>
              </a:rPr>
              <a:t>Change Description of “Dividends declared not paid”  to “Dividends declared” the line item is a Liability that already means it is and accrual that is payable. </a:t>
            </a:r>
          </a:p>
          <a:p>
            <a:pPr marL="643050" lvl="1"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a:p>
            <a:pPr marL="243000"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B9AF1F-0A19-4BFD-856E-9D502B28B0FF}"/>
              </a:ext>
            </a:extLst>
          </p:cNvPr>
          <p:cNvSpPr txBox="1"/>
          <p:nvPr/>
        </p:nvSpPr>
        <p:spPr>
          <a:xfrm>
            <a:off x="1746250" y="5275264"/>
            <a:ext cx="8699500"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defTabSz="685800" fontAlgn="base">
              <a:spcBef>
                <a:spcPct val="0"/>
              </a:spcBef>
              <a:spcAft>
                <a:spcPct val="0"/>
              </a:spcAft>
              <a:defRPr/>
            </a:pPr>
            <a:r>
              <a:rPr lang="en-US" b="1" dirty="0">
                <a:solidFill>
                  <a:srgbClr val="000000"/>
                </a:solidFill>
              </a:rPr>
              <a:t>Solution: </a:t>
            </a:r>
            <a:r>
              <a:rPr lang="en-US" dirty="0">
                <a:solidFill>
                  <a:srgbClr val="000000"/>
                </a:solidFill>
              </a:rPr>
              <a:t>Change name of Dividends declared not Paid to “Dividends declared”</a:t>
            </a:r>
          </a:p>
        </p:txBody>
      </p:sp>
      <p:pic>
        <p:nvPicPr>
          <p:cNvPr id="51207" name="Picture 2">
            <a:extLst>
              <a:ext uri="{FF2B5EF4-FFF2-40B4-BE49-F238E27FC236}">
                <a16:creationId xmlns:a16="http://schemas.microsoft.com/office/drawing/2014/main" id="{25141F01-CEB9-41D4-8D01-D00B69DDC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1762126"/>
            <a:ext cx="38671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795A8DB-24DD-4DF3-8ADD-2CF0EA32495E}"/>
              </a:ext>
            </a:extLst>
          </p:cNvPr>
          <p:cNvSpPr>
            <a:spLocks noGrp="1"/>
          </p:cNvSpPr>
          <p:nvPr>
            <p:ph type="title"/>
          </p:nvPr>
        </p:nvSpPr>
        <p:spPr>
          <a:xfrm>
            <a:off x="2586038" y="103189"/>
            <a:ext cx="6858000" cy="788987"/>
          </a:xfrm>
        </p:spPr>
        <p:txBody>
          <a:bodyPr/>
          <a:lstStyle/>
          <a:p>
            <a:pPr algn="ctr">
              <a:defRPr/>
            </a:pPr>
            <a:r>
              <a:rPr lang="en-ZA" altLang="en-US" sz="3000" b="1" dirty="0">
                <a:latin typeface="Arial" panose="020B0604020202020204" pitchFamily="34" charset="0"/>
              </a:rPr>
              <a:t>Item Liabilities</a:t>
            </a:r>
          </a:p>
        </p:txBody>
      </p:sp>
      <p:sp>
        <p:nvSpPr>
          <p:cNvPr id="48132" name="Slide Number Placeholder 3">
            <a:extLst>
              <a:ext uri="{FF2B5EF4-FFF2-40B4-BE49-F238E27FC236}">
                <a16:creationId xmlns:a16="http://schemas.microsoft.com/office/drawing/2014/main" id="{9732557B-2DFA-4B19-A5FA-0446257D5A2F}"/>
              </a:ext>
            </a:extLst>
          </p:cNvPr>
          <p:cNvSpPr>
            <a:spLocks noGrp="1"/>
          </p:cNvSpPr>
          <p:nvPr>
            <p:ph type="sldNum" sz="quarter" idx="12"/>
          </p:nvPr>
        </p:nvSpPr>
        <p:spPr>
          <a:xfrm>
            <a:off x="7920038" y="5645150"/>
            <a:ext cx="1428750"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C924A2C7-B619-4EE3-915D-B623850C335B}"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25</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056D6A30-8D44-48A0-9000-8D7E9F8098DE}"/>
              </a:ext>
            </a:extLst>
          </p:cNvPr>
          <p:cNvSpPr txBox="1">
            <a:spLocks/>
          </p:cNvSpPr>
          <p:nvPr/>
        </p:nvSpPr>
        <p:spPr bwMode="auto">
          <a:xfrm>
            <a:off x="0" y="1033464"/>
            <a:ext cx="12191999" cy="5065678"/>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C2EB201E-FFB8-4620-97AF-E01D230E56FB}"/>
              </a:ext>
            </a:extLst>
          </p:cNvPr>
          <p:cNvSpPr txBox="1">
            <a:spLocks/>
          </p:cNvSpPr>
          <p:nvPr/>
        </p:nvSpPr>
        <p:spPr bwMode="auto">
          <a:xfrm>
            <a:off x="1546225" y="1033463"/>
            <a:ext cx="8743950" cy="4424362"/>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defTabSz="685800">
              <a:spcBef>
                <a:spcPts val="0"/>
              </a:spcBef>
              <a:buFont typeface="Wingdings" panose="05000000000000000000" pitchFamily="2" charset="2"/>
              <a:buChar char="Ø"/>
              <a:defRPr/>
            </a:pPr>
            <a:r>
              <a:rPr lang="en-ZA" sz="1600" kern="0" dirty="0">
                <a:solidFill>
                  <a:srgbClr val="000000"/>
                </a:solidFill>
                <a:latin typeface="Arial Narrow" panose="020B0606020202030204" pitchFamily="34" charset="0"/>
                <a:cs typeface="Arial" panose="020B0604020202020204" pitchFamily="34" charset="0"/>
              </a:rPr>
              <a:t>Vat Control – Changes to the chart</a:t>
            </a:r>
          </a:p>
          <a:p>
            <a:pPr marL="643050" lvl="1" indent="-257175" defTabSz="685800">
              <a:spcBef>
                <a:spcPts val="0"/>
              </a:spcBef>
              <a:buFont typeface="Wingdings" panose="05000000000000000000" pitchFamily="2" charset="2"/>
              <a:buChar char="Ø"/>
              <a:defRPr/>
            </a:pPr>
            <a:r>
              <a:rPr lang="en-ZA" sz="1600" kern="0" dirty="0">
                <a:solidFill>
                  <a:srgbClr val="000000"/>
                </a:solidFill>
                <a:latin typeface="Arial Narrow" panose="020B0606020202030204" pitchFamily="34" charset="0"/>
                <a:cs typeface="Arial" panose="020B0604020202020204" pitchFamily="34" charset="0"/>
              </a:rPr>
              <a:t>Vat Payable (Control) (IL-001-008)– retire Receipts </a:t>
            </a:r>
          </a:p>
          <a:p>
            <a:pPr marL="643050" lvl="1"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a:p>
            <a:pPr marL="643050" lvl="1"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a:p>
            <a:pPr marL="643050" lvl="1"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a:p>
            <a:pPr marL="643050" lvl="1"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a:p>
            <a:pPr marL="643050" lvl="1"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a:p>
            <a:pPr marL="643050" lvl="1"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a:p>
            <a:pPr marL="643050" lvl="1"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a:p>
            <a:pPr marL="643050" lvl="1"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a:p>
            <a:pPr marL="643050" lvl="1" indent="-257175" defTabSz="685800">
              <a:spcBef>
                <a:spcPts val="0"/>
              </a:spcBef>
              <a:buFont typeface="Wingdings" panose="05000000000000000000" pitchFamily="2" charset="2"/>
              <a:buChar char="Ø"/>
              <a:defRPr/>
            </a:pPr>
            <a:r>
              <a:rPr lang="en-ZA" sz="1600" kern="0" dirty="0">
                <a:solidFill>
                  <a:srgbClr val="000000"/>
                </a:solidFill>
                <a:latin typeface="Arial Narrow" panose="020B0606020202030204" pitchFamily="34" charset="0"/>
                <a:cs typeface="Arial" panose="020B0604020202020204" pitchFamily="34" charset="0"/>
              </a:rPr>
              <a:t>Vat Control (IA-001-011-004) – retire payments</a:t>
            </a:r>
          </a:p>
          <a:p>
            <a:pPr marL="643050" lvl="1"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a:p>
            <a:pPr marL="243000" indent="-257175" defTabSz="685800">
              <a:spcBef>
                <a:spcPts val="0"/>
              </a:spcBef>
              <a:buFont typeface="Wingdings" panose="05000000000000000000" pitchFamily="2" charset="2"/>
              <a:buChar char="Ø"/>
              <a:defRPr/>
            </a:pPr>
            <a:endParaRPr lang="en-ZA" sz="1600" kern="0" dirty="0">
              <a:solidFill>
                <a:srgbClr val="000000"/>
              </a:solidFill>
              <a:latin typeface="Arial Narrow" panose="020B0606020202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CFC289-46C6-4A51-8168-0CED87866BD4}"/>
              </a:ext>
            </a:extLst>
          </p:cNvPr>
          <p:cNvSpPr txBox="1"/>
          <p:nvPr/>
        </p:nvSpPr>
        <p:spPr>
          <a:xfrm>
            <a:off x="1633539" y="5278439"/>
            <a:ext cx="8569325" cy="1076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defTabSz="685800" fontAlgn="base">
              <a:spcBef>
                <a:spcPct val="0"/>
              </a:spcBef>
              <a:spcAft>
                <a:spcPct val="0"/>
              </a:spcAft>
              <a:defRPr/>
            </a:pPr>
            <a:r>
              <a:rPr lang="en-US" sz="1600" b="1" dirty="0">
                <a:solidFill>
                  <a:srgbClr val="000000"/>
                </a:solidFill>
              </a:rPr>
              <a:t>Solution: Change description VAT Control in IA to “VAT Control (Receivable)” and </a:t>
            </a:r>
          </a:p>
          <a:p>
            <a:pPr defTabSz="685800" fontAlgn="base">
              <a:spcBef>
                <a:spcPct val="0"/>
              </a:spcBef>
              <a:spcAft>
                <a:spcPct val="0"/>
              </a:spcAft>
              <a:defRPr/>
            </a:pPr>
            <a:r>
              <a:rPr lang="en-US" sz="1600" b="1" dirty="0">
                <a:solidFill>
                  <a:srgbClr val="000000"/>
                </a:solidFill>
              </a:rPr>
              <a:t>	     Change description VAT Payable (Control) in IL to “VAT Control (Payable)” </a:t>
            </a:r>
          </a:p>
          <a:p>
            <a:pPr defTabSz="685800" fontAlgn="base">
              <a:spcBef>
                <a:spcPct val="0"/>
              </a:spcBef>
              <a:spcAft>
                <a:spcPct val="0"/>
              </a:spcAft>
              <a:defRPr/>
            </a:pPr>
            <a:r>
              <a:rPr lang="en-US" sz="1600" b="1" dirty="0">
                <a:solidFill>
                  <a:srgbClr val="000000"/>
                </a:solidFill>
              </a:rPr>
              <a:t>	     Retire </a:t>
            </a:r>
            <a:r>
              <a:rPr lang="en-US" sz="1600" dirty="0">
                <a:solidFill>
                  <a:srgbClr val="000000"/>
                </a:solidFill>
              </a:rPr>
              <a:t>VAT Control IL- Receipts</a:t>
            </a:r>
          </a:p>
          <a:p>
            <a:pPr defTabSz="685800" fontAlgn="base">
              <a:spcBef>
                <a:spcPct val="0"/>
              </a:spcBef>
              <a:spcAft>
                <a:spcPct val="0"/>
              </a:spcAft>
              <a:defRPr/>
            </a:pPr>
            <a:r>
              <a:rPr lang="en-US" sz="1600" b="1" dirty="0">
                <a:solidFill>
                  <a:srgbClr val="000000"/>
                </a:solidFill>
              </a:rPr>
              <a:t>	     Retire </a:t>
            </a:r>
            <a:r>
              <a:rPr lang="en-US" sz="1600" dirty="0">
                <a:solidFill>
                  <a:srgbClr val="000000"/>
                </a:solidFill>
              </a:rPr>
              <a:t>Vat Control IA- Payments</a:t>
            </a:r>
          </a:p>
        </p:txBody>
      </p:sp>
      <p:pic>
        <p:nvPicPr>
          <p:cNvPr id="52231" name="Picture 2">
            <a:extLst>
              <a:ext uri="{FF2B5EF4-FFF2-40B4-BE49-F238E27FC236}">
                <a16:creationId xmlns:a16="http://schemas.microsoft.com/office/drawing/2014/main" id="{02B23A59-4F5C-4369-9734-848A332E1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063" y="1079500"/>
            <a:ext cx="31432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4">
            <a:extLst>
              <a:ext uri="{FF2B5EF4-FFF2-40B4-BE49-F238E27FC236}">
                <a16:creationId xmlns:a16="http://schemas.microsoft.com/office/drawing/2014/main" id="{AC0AEC9D-1CF0-4145-9EDF-818D3FFB9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3429000"/>
            <a:ext cx="2838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AB362D-0822-48CC-B541-EEA41B48831B}"/>
              </a:ext>
            </a:extLst>
          </p:cNvPr>
          <p:cNvSpPr>
            <a:spLocks noGrp="1"/>
          </p:cNvSpPr>
          <p:nvPr>
            <p:ph type="subTitle" idx="1"/>
          </p:nvPr>
        </p:nvSpPr>
        <p:spPr>
          <a:xfrm>
            <a:off x="-1333501" y="1343025"/>
            <a:ext cx="13092113" cy="2085974"/>
          </a:xfrm>
        </p:spPr>
        <p:txBody>
          <a:bodyPr/>
          <a:lstStyle/>
          <a:p>
            <a:r>
              <a:rPr lang="en-ZA" dirty="0" err="1">
                <a:solidFill>
                  <a:schemeClr val="bg1"/>
                </a:solidFill>
              </a:rPr>
              <a:t>Te</a:t>
            </a:r>
            <a:endParaRPr lang="en-ZA" dirty="0">
              <a:solidFill>
                <a:schemeClr val="bg1"/>
              </a:solidFill>
            </a:endParaRPr>
          </a:p>
        </p:txBody>
      </p:sp>
      <p:pic>
        <p:nvPicPr>
          <p:cNvPr id="4" name="Picture 3">
            <a:extLst>
              <a:ext uri="{FF2B5EF4-FFF2-40B4-BE49-F238E27FC236}">
                <a16:creationId xmlns:a16="http://schemas.microsoft.com/office/drawing/2014/main" id="{FB795DFB-A6B4-4D84-9C37-3487A46898ED}"/>
              </a:ext>
            </a:extLst>
          </p:cNvPr>
          <p:cNvPicPr>
            <a:picLocks noChangeAspect="1"/>
          </p:cNvPicPr>
          <p:nvPr/>
        </p:nvPicPr>
        <p:blipFill>
          <a:blip r:embed="rId2"/>
          <a:stretch>
            <a:fillRect/>
          </a:stretch>
        </p:blipFill>
        <p:spPr>
          <a:xfrm>
            <a:off x="0" y="0"/>
            <a:ext cx="12398835" cy="7786688"/>
          </a:xfrm>
          <a:prstGeom prst="rect">
            <a:avLst/>
          </a:prstGeom>
        </p:spPr>
      </p:pic>
      <p:sp>
        <p:nvSpPr>
          <p:cNvPr id="6" name="TextBox 5">
            <a:extLst>
              <a:ext uri="{FF2B5EF4-FFF2-40B4-BE49-F238E27FC236}">
                <a16:creationId xmlns:a16="http://schemas.microsoft.com/office/drawing/2014/main" id="{CF924C49-75AB-44FD-A7BD-551AF9093A2D}"/>
              </a:ext>
            </a:extLst>
          </p:cNvPr>
          <p:cNvSpPr txBox="1"/>
          <p:nvPr/>
        </p:nvSpPr>
        <p:spPr>
          <a:xfrm>
            <a:off x="2955766" y="1343025"/>
            <a:ext cx="598411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rPr>
              <a:t>ITEM SEGMENT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rPr>
              <a:t>GAINS &amp; Losses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72729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8E1D4A0-E7CD-4941-B768-72DB320BE68E}"/>
              </a:ext>
            </a:extLst>
          </p:cNvPr>
          <p:cNvSpPr>
            <a:spLocks noGrp="1"/>
          </p:cNvSpPr>
          <p:nvPr>
            <p:ph type="title"/>
          </p:nvPr>
        </p:nvSpPr>
        <p:spPr>
          <a:xfrm>
            <a:off x="1671638" y="188914"/>
            <a:ext cx="7969250" cy="788987"/>
          </a:xfrm>
        </p:spPr>
        <p:txBody>
          <a:bodyPr/>
          <a:lstStyle/>
          <a:p>
            <a:pPr algn="ctr">
              <a:defRPr/>
            </a:pPr>
            <a:r>
              <a:rPr lang="en-ZA" altLang="en-US" sz="3000" b="1" dirty="0">
                <a:latin typeface="Arial" panose="020B0604020202020204" pitchFamily="34" charset="0"/>
              </a:rPr>
              <a:t>Item Gains &amp; Losses</a:t>
            </a:r>
          </a:p>
        </p:txBody>
      </p:sp>
      <p:sp>
        <p:nvSpPr>
          <p:cNvPr id="48132" name="Slide Number Placeholder 3">
            <a:extLst>
              <a:ext uri="{FF2B5EF4-FFF2-40B4-BE49-F238E27FC236}">
                <a16:creationId xmlns:a16="http://schemas.microsoft.com/office/drawing/2014/main" id="{71E0CCB1-082A-4BB8-AACB-913A7FE979B1}"/>
              </a:ext>
            </a:extLst>
          </p:cNvPr>
          <p:cNvSpPr>
            <a:spLocks noGrp="1"/>
          </p:cNvSpPr>
          <p:nvPr>
            <p:ph type="sldNum" sz="quarter" idx="12"/>
          </p:nvPr>
        </p:nvSpPr>
        <p:spPr>
          <a:xfrm>
            <a:off x="8018463" y="4976813"/>
            <a:ext cx="1446212"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925E2672-1602-46F4-B04A-525E31BBEC5F}"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27</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BA3887BB-63E1-43CC-86D8-4CF08491A7CC}"/>
              </a:ext>
            </a:extLst>
          </p:cNvPr>
          <p:cNvSpPr txBox="1">
            <a:spLocks/>
          </p:cNvSpPr>
          <p:nvPr/>
        </p:nvSpPr>
        <p:spPr bwMode="auto">
          <a:xfrm>
            <a:off x="1" y="1046164"/>
            <a:ext cx="12192000" cy="499641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4993E0C7-DEA9-4E03-9DCF-FE9F724772EF}"/>
              </a:ext>
            </a:extLst>
          </p:cNvPr>
          <p:cNvSpPr txBox="1">
            <a:spLocks/>
          </p:cNvSpPr>
          <p:nvPr/>
        </p:nvSpPr>
        <p:spPr bwMode="auto">
          <a:xfrm>
            <a:off x="1698625" y="1046164"/>
            <a:ext cx="8942388" cy="835025"/>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defTabSz="685800">
              <a:spcBef>
                <a:spcPts val="0"/>
              </a:spcBef>
              <a:buFont typeface="Wingdings" panose="05000000000000000000" pitchFamily="2" charset="2"/>
              <a:buChar char="Ø"/>
              <a:defRPr/>
            </a:pPr>
            <a:r>
              <a:rPr lang="en-ZA" b="1" kern="0" dirty="0">
                <a:solidFill>
                  <a:srgbClr val="000000"/>
                </a:solidFill>
                <a:latin typeface="Arial Narrow" panose="020B0606020202030204" pitchFamily="34" charset="0"/>
                <a:cs typeface="Arial" panose="020B0604020202020204" pitchFamily="34" charset="0"/>
              </a:rPr>
              <a:t>10018</a:t>
            </a:r>
            <a:r>
              <a:rPr lang="en-ZA" sz="1350" b="1" kern="0" dirty="0">
                <a:solidFill>
                  <a:srgbClr val="000000"/>
                </a:solidFill>
                <a:latin typeface="Arial Narrow" panose="020B0606020202030204" pitchFamily="34" charset="0"/>
                <a:cs typeface="Arial" panose="020B0604020202020204" pitchFamily="34" charset="0"/>
              </a:rPr>
              <a:t>  </a:t>
            </a:r>
            <a:r>
              <a:rPr lang="en-ZA" altLang="en-US" sz="1600" dirty="0">
                <a:solidFill>
                  <a:srgbClr val="000000"/>
                </a:solidFill>
              </a:rPr>
              <a:t>Remove Actuarial Gains/ losses from Expenditure chart and add to Gains and Losses chart</a:t>
            </a:r>
            <a:endParaRPr lang="en-ZA" sz="1350" kern="0" dirty="0">
              <a:solidFill>
                <a:srgbClr val="000000"/>
              </a:solidFill>
              <a:latin typeface="Arial Narrow" panose="020B0606020202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6E0336B-5C7C-439C-A77D-557F1D5DE777}"/>
              </a:ext>
            </a:extLst>
          </p:cNvPr>
          <p:cNvSpPr txBox="1"/>
          <p:nvPr/>
        </p:nvSpPr>
        <p:spPr>
          <a:xfrm>
            <a:off x="1671638" y="5838826"/>
            <a:ext cx="8794750"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defTabSz="685800" fontAlgn="base">
              <a:spcBef>
                <a:spcPct val="0"/>
              </a:spcBef>
              <a:spcAft>
                <a:spcPct val="0"/>
              </a:spcAft>
              <a:defRPr/>
            </a:pPr>
            <a:r>
              <a:rPr lang="en-ZA" b="1" dirty="0">
                <a:solidFill>
                  <a:srgbClr val="000000"/>
                </a:solidFill>
              </a:rPr>
              <a:t>Solution: </a:t>
            </a:r>
            <a:r>
              <a:rPr lang="en-ZA" dirty="0">
                <a:solidFill>
                  <a:srgbClr val="000000"/>
                </a:solidFill>
              </a:rPr>
              <a:t>Move Actuarial  gains and losses to Item Gains and losses Retire actuarial gains and losses in Item Expenditure: Employee benefits</a:t>
            </a:r>
            <a:endParaRPr lang="en-ZA" sz="1350" dirty="0">
              <a:solidFill>
                <a:srgbClr val="000000"/>
              </a:solidFill>
            </a:endParaRPr>
          </a:p>
        </p:txBody>
      </p:sp>
      <p:sp>
        <p:nvSpPr>
          <p:cNvPr id="55305" name="TextBox 7">
            <a:extLst>
              <a:ext uri="{FF2B5EF4-FFF2-40B4-BE49-F238E27FC236}">
                <a16:creationId xmlns:a16="http://schemas.microsoft.com/office/drawing/2014/main" id="{0A3E8B71-9B5B-43C9-ACB1-DB1B1C1A837C}"/>
              </a:ext>
            </a:extLst>
          </p:cNvPr>
          <p:cNvSpPr txBox="1">
            <a:spLocks noChangeArrowheads="1"/>
          </p:cNvSpPr>
          <p:nvPr/>
        </p:nvSpPr>
        <p:spPr bwMode="auto">
          <a:xfrm>
            <a:off x="5772151" y="1978025"/>
            <a:ext cx="4494213" cy="4154488"/>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defRPr/>
            </a:pPr>
            <a:r>
              <a:rPr lang="en-ZA" altLang="en-US" dirty="0">
                <a:solidFill>
                  <a:srgbClr val="000000"/>
                </a:solidFill>
              </a:rPr>
              <a:t>In Gains and losses under Fair value Adjustments</a:t>
            </a:r>
          </a:p>
          <a:p>
            <a:pPr eaLnBrk="0" fontAlgn="base" hangingPunct="0">
              <a:spcBef>
                <a:spcPct val="0"/>
              </a:spcBef>
              <a:spcAft>
                <a:spcPct val="0"/>
              </a:spcAft>
              <a:defRPr/>
            </a:pPr>
            <a:r>
              <a:rPr lang="en-ZA" altLang="en-US" dirty="0">
                <a:solidFill>
                  <a:srgbClr val="000000"/>
                </a:solidFill>
              </a:rPr>
              <a:t>Add </a:t>
            </a:r>
            <a:r>
              <a:rPr lang="en-ZA" altLang="en-US" b="1" dirty="0">
                <a:solidFill>
                  <a:srgbClr val="000000"/>
                </a:solidFill>
              </a:rPr>
              <a:t>Actuarial assessments</a:t>
            </a:r>
          </a:p>
          <a:p>
            <a:pPr marL="342900" indent="-342900" eaLnBrk="0" fontAlgn="base" hangingPunct="0">
              <a:spcBef>
                <a:spcPct val="0"/>
              </a:spcBef>
              <a:spcAft>
                <a:spcPct val="0"/>
              </a:spcAft>
              <a:buFont typeface="Wingdings" panose="05000000000000000000" pitchFamily="2" charset="2"/>
              <a:buChar char="§"/>
              <a:defRPr/>
            </a:pPr>
            <a:r>
              <a:rPr lang="en-ZA" altLang="en-US" dirty="0">
                <a:solidFill>
                  <a:srgbClr val="000000"/>
                </a:solidFill>
              </a:rPr>
              <a:t>Medical Aid (gains &amp; loss)</a:t>
            </a:r>
          </a:p>
          <a:p>
            <a:pPr marL="342900" indent="-342900" eaLnBrk="0" fontAlgn="base" hangingPunct="0">
              <a:spcBef>
                <a:spcPct val="0"/>
              </a:spcBef>
              <a:spcAft>
                <a:spcPct val="0"/>
              </a:spcAft>
              <a:buFont typeface="Wingdings" panose="05000000000000000000" pitchFamily="2" charset="2"/>
              <a:buChar char="§"/>
              <a:defRPr/>
            </a:pPr>
            <a:r>
              <a:rPr lang="en-ZA" altLang="en-US" dirty="0">
                <a:solidFill>
                  <a:srgbClr val="000000"/>
                </a:solidFill>
              </a:rPr>
              <a:t>Pension funds (gains &amp; loss)</a:t>
            </a:r>
          </a:p>
          <a:p>
            <a:pPr marL="342900" indent="-342900" eaLnBrk="0" fontAlgn="base" hangingPunct="0">
              <a:spcBef>
                <a:spcPct val="0"/>
              </a:spcBef>
              <a:spcAft>
                <a:spcPct val="0"/>
              </a:spcAft>
              <a:buFont typeface="Wingdings" panose="05000000000000000000" pitchFamily="2" charset="2"/>
              <a:buChar char="§"/>
              <a:defRPr/>
            </a:pPr>
            <a:r>
              <a:rPr lang="en-ZA" altLang="en-US" dirty="0">
                <a:solidFill>
                  <a:srgbClr val="000000"/>
                </a:solidFill>
              </a:rPr>
              <a:t>Long Service (gains &amp; loss)</a:t>
            </a:r>
          </a:p>
          <a:p>
            <a:pPr marL="342900" indent="-342900" eaLnBrk="0" fontAlgn="base" hangingPunct="0">
              <a:spcBef>
                <a:spcPct val="0"/>
              </a:spcBef>
              <a:spcAft>
                <a:spcPct val="0"/>
              </a:spcAft>
              <a:buFont typeface="Wingdings" panose="05000000000000000000" pitchFamily="2" charset="2"/>
              <a:buChar char="§"/>
              <a:defRPr/>
            </a:pPr>
            <a:r>
              <a:rPr lang="en-ZA" altLang="en-US" dirty="0">
                <a:solidFill>
                  <a:srgbClr val="000000"/>
                </a:solidFill>
              </a:rPr>
              <a:t>Leave gratuity (gains &amp; loss)</a:t>
            </a:r>
          </a:p>
          <a:p>
            <a:pPr marL="342900" indent="-342900" eaLnBrk="0" fontAlgn="base" hangingPunct="0">
              <a:spcBef>
                <a:spcPct val="0"/>
              </a:spcBef>
              <a:spcAft>
                <a:spcPct val="0"/>
              </a:spcAft>
              <a:buFont typeface="Wingdings" panose="05000000000000000000" pitchFamily="2" charset="2"/>
              <a:buChar char="§"/>
              <a:defRPr/>
            </a:pPr>
            <a:endParaRPr lang="en-ZA" altLang="en-US" dirty="0">
              <a:solidFill>
                <a:srgbClr val="000000"/>
              </a:solidFill>
            </a:endParaRPr>
          </a:p>
          <a:p>
            <a:pPr marL="342900" indent="-342900" eaLnBrk="0" fontAlgn="base" hangingPunct="0">
              <a:spcBef>
                <a:spcPct val="0"/>
              </a:spcBef>
              <a:spcAft>
                <a:spcPct val="0"/>
              </a:spcAft>
              <a:buFont typeface="Wingdings" panose="05000000000000000000" pitchFamily="2" charset="2"/>
              <a:buChar char="§"/>
              <a:defRPr/>
            </a:pPr>
            <a:r>
              <a:rPr lang="en-ZA" altLang="en-US" b="1" dirty="0">
                <a:solidFill>
                  <a:srgbClr val="000000"/>
                </a:solidFill>
              </a:rPr>
              <a:t>Retire</a:t>
            </a:r>
            <a:r>
              <a:rPr lang="en-ZA" altLang="en-US" dirty="0">
                <a:solidFill>
                  <a:srgbClr val="000000"/>
                </a:solidFill>
              </a:rPr>
              <a:t> Actuarial gains/ losses from Item Expenditure</a:t>
            </a:r>
          </a:p>
          <a:p>
            <a:pPr marL="1085850" lvl="1" indent="-342900" eaLnBrk="0" fontAlgn="base" hangingPunct="0">
              <a:spcBef>
                <a:spcPct val="0"/>
              </a:spcBef>
              <a:spcAft>
                <a:spcPct val="0"/>
              </a:spcAft>
              <a:buFont typeface="Wingdings" panose="05000000000000000000" pitchFamily="2" charset="2"/>
              <a:buChar char="§"/>
              <a:defRPr/>
            </a:pPr>
            <a:endParaRPr lang="en-ZA" altLang="en-US" dirty="0">
              <a:solidFill>
                <a:srgbClr val="000000"/>
              </a:solidFill>
            </a:endParaRPr>
          </a:p>
        </p:txBody>
      </p:sp>
      <p:pic>
        <p:nvPicPr>
          <p:cNvPr id="45064" name="Picture 3">
            <a:extLst>
              <a:ext uri="{FF2B5EF4-FFF2-40B4-BE49-F238E27FC236}">
                <a16:creationId xmlns:a16="http://schemas.microsoft.com/office/drawing/2014/main" id="{F7565DA6-4E0D-48C3-9CB6-7492C82F6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1881188"/>
            <a:ext cx="33718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5" name="Connector: Elbow 5">
            <a:extLst>
              <a:ext uri="{FF2B5EF4-FFF2-40B4-BE49-F238E27FC236}">
                <a16:creationId xmlns:a16="http://schemas.microsoft.com/office/drawing/2014/main" id="{D837AEBC-22E0-4E90-910A-F82DD2524487}"/>
              </a:ext>
            </a:extLst>
          </p:cNvPr>
          <p:cNvCxnSpPr>
            <a:cxnSpLocks noChangeShapeType="1"/>
          </p:cNvCxnSpPr>
          <p:nvPr/>
        </p:nvCxnSpPr>
        <p:spPr bwMode="auto">
          <a:xfrm flipV="1">
            <a:off x="4371975" y="2565401"/>
            <a:ext cx="1225550" cy="1192213"/>
          </a:xfrm>
          <a:prstGeom prst="bentConnector3">
            <a:avLst>
              <a:gd name="adj1" fmla="val 50000"/>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AB362D-0822-48CC-B541-EEA41B48831B}"/>
              </a:ext>
            </a:extLst>
          </p:cNvPr>
          <p:cNvSpPr>
            <a:spLocks noGrp="1"/>
          </p:cNvSpPr>
          <p:nvPr>
            <p:ph type="subTitle" idx="1"/>
          </p:nvPr>
        </p:nvSpPr>
        <p:spPr>
          <a:xfrm>
            <a:off x="-1333501" y="1343025"/>
            <a:ext cx="13092113" cy="2085974"/>
          </a:xfrm>
        </p:spPr>
        <p:txBody>
          <a:bodyPr/>
          <a:lstStyle/>
          <a:p>
            <a:r>
              <a:rPr lang="en-ZA" dirty="0" err="1">
                <a:solidFill>
                  <a:schemeClr val="bg1"/>
                </a:solidFill>
              </a:rPr>
              <a:t>Te</a:t>
            </a:r>
            <a:endParaRPr lang="en-ZA" dirty="0">
              <a:solidFill>
                <a:schemeClr val="bg1"/>
              </a:solidFill>
            </a:endParaRPr>
          </a:p>
        </p:txBody>
      </p:sp>
      <p:pic>
        <p:nvPicPr>
          <p:cNvPr id="4" name="Picture 3">
            <a:extLst>
              <a:ext uri="{FF2B5EF4-FFF2-40B4-BE49-F238E27FC236}">
                <a16:creationId xmlns:a16="http://schemas.microsoft.com/office/drawing/2014/main" id="{FB795DFB-A6B4-4D84-9C37-3487A46898ED}"/>
              </a:ext>
            </a:extLst>
          </p:cNvPr>
          <p:cNvPicPr>
            <a:picLocks noChangeAspect="1"/>
          </p:cNvPicPr>
          <p:nvPr/>
        </p:nvPicPr>
        <p:blipFill>
          <a:blip r:embed="rId2"/>
          <a:stretch>
            <a:fillRect/>
          </a:stretch>
        </p:blipFill>
        <p:spPr>
          <a:xfrm>
            <a:off x="0" y="0"/>
            <a:ext cx="12398835" cy="7786688"/>
          </a:xfrm>
          <a:prstGeom prst="rect">
            <a:avLst/>
          </a:prstGeom>
        </p:spPr>
      </p:pic>
      <p:sp>
        <p:nvSpPr>
          <p:cNvPr id="6" name="TextBox 5">
            <a:extLst>
              <a:ext uri="{FF2B5EF4-FFF2-40B4-BE49-F238E27FC236}">
                <a16:creationId xmlns:a16="http://schemas.microsoft.com/office/drawing/2014/main" id="{CF924C49-75AB-44FD-A7BD-551AF9093A2D}"/>
              </a:ext>
            </a:extLst>
          </p:cNvPr>
          <p:cNvSpPr txBox="1"/>
          <p:nvPr/>
        </p:nvSpPr>
        <p:spPr>
          <a:xfrm>
            <a:off x="2955766" y="1343025"/>
            <a:ext cx="5984111"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600" b="1" cap="all" dirty="0" err="1">
                <a:solidFill>
                  <a:prstClr val="white"/>
                </a:solidFill>
                <a:latin typeface="Calibri" panose="020F0502020204030204" pitchFamily="34" charset="0"/>
              </a:rPr>
              <a:t>FUnd</a:t>
            </a:r>
            <a:r>
              <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rPr>
              <a:t> SEGMENT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1902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US" altLang="en-US" b="1" dirty="0">
                <a:latin typeface="Arial" panose="020B0604020202020204" pitchFamily="34" charset="0"/>
              </a:rPr>
              <a:t>Fund segment</a:t>
            </a:r>
            <a:endParaRPr lang="en-ZA" altLang="en-US" b="1" dirty="0">
              <a:latin typeface="Arial" panose="020B0604020202020204" pitchFamily="34" charset="0"/>
            </a:endParaRP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400" b="1"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49628"/>
            <a:ext cx="12192000" cy="5040784"/>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132522" y="1049628"/>
            <a:ext cx="10959548" cy="522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0" lang="en-ZA"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8899:</a:t>
            </a:r>
            <a:r>
              <a:rPr kumimoji="0" lang="en-ZA" sz="1400" b="0" i="0" u="none" strike="noStrike" kern="1200" cap="none" spc="0" normalizeH="0" baseline="0" noProof="0" dirty="0">
                <a:ln>
                  <a:noFill/>
                </a:ln>
                <a:solidFill>
                  <a:srgbClr val="696969"/>
                </a:solidFill>
                <a:effectLst/>
                <a:uLnTx/>
                <a:uFillTx/>
                <a:latin typeface="Verdana" panose="020B0604030504040204" pitchFamily="34" charset="0"/>
                <a:ea typeface="+mn-ea"/>
                <a:cs typeface="+mn-cs"/>
              </a:rPr>
              <a:t> </a:t>
            </a:r>
            <a:r>
              <a:rPr kumimoji="0" lang="en-ZA" sz="16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Parent-subsidiary transactions for borrowings is included on the current </a:t>
            </a:r>
            <a:r>
              <a:rPr kumimoji="0" lang="en-ZA" sz="1600" b="0" i="0" u="none" strike="noStrike" kern="0" cap="none" spc="0" normalizeH="0" baseline="0" noProof="0" dirty="0" err="1">
                <a:ln>
                  <a:noFill/>
                </a:ln>
                <a:solidFill>
                  <a:srgbClr val="000000"/>
                </a:solidFill>
                <a:effectLst/>
                <a:uLnTx/>
                <a:uFillTx/>
                <a:latin typeface="Arial Narrow" panose="020B0606020202030204" pitchFamily="34" charset="0"/>
                <a:ea typeface="+mn-ea"/>
                <a:cs typeface="Arial" panose="020B0604020202020204" pitchFamily="34" charset="0"/>
              </a:rPr>
              <a:t>mSCOA</a:t>
            </a:r>
            <a:r>
              <a:rPr kumimoji="0" lang="en-ZA" sz="16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Item Charts:  Liabilities: Non-current Liabilities: Financial Liabilities: Borrowings: Intercompany /Parent-subsidiary Transactions: Specify: Opening Balance. There are various GUIDS. </a:t>
            </a:r>
            <a:r>
              <a:rPr kumimoji="0" lang="en-ZA" sz="1600" b="0" i="0" u="sng"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For the fund segment this has been excluded: Please add this to the fund chart. </a:t>
            </a:r>
          </a:p>
        </p:txBody>
      </p:sp>
      <p:sp>
        <p:nvSpPr>
          <p:cNvPr id="3" name="TextBox 2"/>
          <p:cNvSpPr txBox="1"/>
          <p:nvPr/>
        </p:nvSpPr>
        <p:spPr>
          <a:xfrm>
            <a:off x="1609536" y="5617996"/>
            <a:ext cx="895982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mn-lt"/>
                <a:ea typeface="+mn-ea"/>
                <a:cs typeface="+mn-cs"/>
              </a:rPr>
              <a:t>Solution</a:t>
            </a:r>
            <a:r>
              <a:rPr kumimoji="0" lang="en-ZA" sz="1800" b="0" i="0" u="none" strike="noStrike" kern="1200" cap="none" spc="0" normalizeH="0" baseline="0" noProof="0" dirty="0">
                <a:ln>
                  <a:noFill/>
                </a:ln>
                <a:solidFill>
                  <a:srgbClr val="000000"/>
                </a:solidFill>
                <a:effectLst/>
                <a:uLnTx/>
                <a:uFillTx/>
                <a:latin typeface="+mn-lt"/>
                <a:ea typeface="+mn-ea"/>
                <a:cs typeface="+mn-cs"/>
              </a:rPr>
              <a:t>: Add a Funding source: Borrowing: Parent Municipality in the Fund Segment</a:t>
            </a:r>
          </a:p>
        </p:txBody>
      </p:sp>
      <p:pic>
        <p:nvPicPr>
          <p:cNvPr id="4" name="Picture 3">
            <a:extLst>
              <a:ext uri="{FF2B5EF4-FFF2-40B4-BE49-F238E27FC236}">
                <a16:creationId xmlns:a16="http://schemas.microsoft.com/office/drawing/2014/main" id="{C6DC63E1-593F-4058-8F04-761CAE3FFBBA}"/>
              </a:ext>
            </a:extLst>
          </p:cNvPr>
          <p:cNvPicPr>
            <a:picLocks noChangeAspect="1"/>
          </p:cNvPicPr>
          <p:nvPr/>
        </p:nvPicPr>
        <p:blipFill>
          <a:blip r:embed="rId3"/>
          <a:stretch>
            <a:fillRect/>
          </a:stretch>
        </p:blipFill>
        <p:spPr>
          <a:xfrm>
            <a:off x="978596" y="2008437"/>
            <a:ext cx="3637447" cy="3430251"/>
          </a:xfrm>
          <a:prstGeom prst="rect">
            <a:avLst/>
          </a:prstGeom>
        </p:spPr>
      </p:pic>
    </p:spTree>
    <p:extLst>
      <p:ext uri="{BB962C8B-B14F-4D97-AF65-F5344CB8AC3E}">
        <p14:creationId xmlns:p14="http://schemas.microsoft.com/office/powerpoint/2010/main" val="106008717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Item Revenue</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fld id="{842193E1-D56C-4D5D-B8D2-CB398B774249}" type="slidenum">
              <a:rPr lang="en-US" altLang="en-US" sz="1000">
                <a:solidFill>
                  <a:srgbClr val="808080"/>
                </a:solidFill>
                <a:latin typeface="Arial Bold" panose="020B0704020202020204" pitchFamily="34" charset="0"/>
                <a:cs typeface="Arial" pitchFamily="34" charset="0"/>
              </a:rPr>
              <a:pPr fontAlgn="base">
                <a:spcBef>
                  <a:spcPct val="0"/>
                </a:spcBef>
                <a:spcAft>
                  <a:spcPct val="0"/>
                </a:spcAft>
                <a:buNone/>
                <a:defRPr/>
              </a:pPr>
              <a:t>3</a:t>
            </a:fld>
            <a:endParaRPr lang="en-US" altLang="en-US" sz="1400" b="0" dirty="0">
              <a:solidFill>
                <a:srgbClr val="000000"/>
              </a:solidFill>
              <a:latin typeface="Arial Bold" panose="020B0704020202020204" pitchFamily="34" charset="0"/>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52514"/>
            <a:ext cx="12191999" cy="503789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None/>
              <a:defRPr/>
            </a:pPr>
            <a:endParaRPr lang="en-ZA" sz="180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0" y="1052514"/>
            <a:ext cx="12191999" cy="50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lgn="just">
              <a:spcBef>
                <a:spcPts val="0"/>
              </a:spcBef>
              <a:buFont typeface="Wingdings" panose="05000000000000000000" pitchFamily="2" charset="2"/>
              <a:buChar char="Ø"/>
            </a:pPr>
            <a:r>
              <a:rPr lang="en-ZA" sz="1800" b="1" kern="0" dirty="0">
                <a:solidFill>
                  <a:srgbClr val="000000"/>
                </a:solidFill>
                <a:latin typeface="Arial Narrow" panose="020B0606020202030204" pitchFamily="34" charset="0"/>
                <a:cs typeface="Arial" panose="020B0604020202020204" pitchFamily="34" charset="0"/>
              </a:rPr>
              <a:t>9989</a:t>
            </a:r>
            <a:r>
              <a:rPr lang="en-ZA" sz="1800" b="1" kern="0" dirty="0">
                <a:solidFill>
                  <a:srgbClr val="000000"/>
                </a:solidFill>
                <a:latin typeface="Arial" panose="020B0604020202020204" pitchFamily="34" charset="0"/>
                <a:cs typeface="Arial" panose="020B0604020202020204" pitchFamily="34" charset="0"/>
              </a:rPr>
              <a:t>: </a:t>
            </a:r>
            <a:r>
              <a:rPr lang="en-GB" sz="1800" kern="0" dirty="0">
                <a:solidFill>
                  <a:srgbClr val="000000"/>
                </a:solidFill>
                <a:latin typeface="Arial" panose="020B0604020202020204" pitchFamily="34" charset="0"/>
                <a:cs typeface="Arial" panose="020B0604020202020204" pitchFamily="34" charset="0"/>
              </a:rPr>
              <a:t>The number of City Improvement Districts grow from year to year. In the next version of the GRID, may we ask that National Treasury discontinue all of the GUID's in the GRID (and their "friends" in the other segments and replace it by 1 GUID which can be described as "City of Cape Town CID's". This will simplify the roll-out of GUID's for a new budget cycle. Keep in mind that in our own reporting we can still report the breakdown per individual CID.</a:t>
            </a:r>
            <a:endParaRPr lang="en-ZA" sz="1800" kern="0"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0" y="5344533"/>
            <a:ext cx="1153404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en-ZA" b="1" dirty="0">
                <a:solidFill>
                  <a:srgbClr val="000000"/>
                </a:solidFill>
              </a:rPr>
              <a:t>Solution</a:t>
            </a:r>
            <a:r>
              <a:rPr lang="en-ZA" dirty="0">
                <a:solidFill>
                  <a:srgbClr val="000000"/>
                </a:solidFill>
              </a:rPr>
              <a:t>: </a:t>
            </a:r>
            <a:r>
              <a:rPr lang="en-GB" dirty="0">
                <a:solidFill>
                  <a:srgbClr val="000000"/>
                </a:solidFill>
              </a:rPr>
              <a:t>Retire all CIDs for Cape Town and replace with the item City Improvement Districts in IR, IL and Fund segments</a:t>
            </a:r>
            <a:endParaRPr lang="en-ZA" dirty="0">
              <a:solidFill>
                <a:srgbClr val="000000"/>
              </a:solidFill>
            </a:endParaRPr>
          </a:p>
        </p:txBody>
      </p:sp>
      <p:pic>
        <p:nvPicPr>
          <p:cNvPr id="10" name="Picture 9">
            <a:extLst>
              <a:ext uri="{FF2B5EF4-FFF2-40B4-BE49-F238E27FC236}">
                <a16:creationId xmlns:a16="http://schemas.microsoft.com/office/drawing/2014/main" id="{254EAE09-00ED-4AA2-A7E6-46AA6E3609E3}"/>
              </a:ext>
            </a:extLst>
          </p:cNvPr>
          <p:cNvPicPr>
            <a:picLocks noChangeAspect="1"/>
          </p:cNvPicPr>
          <p:nvPr/>
        </p:nvPicPr>
        <p:blipFill>
          <a:blip r:embed="rId2"/>
          <a:stretch>
            <a:fillRect/>
          </a:stretch>
        </p:blipFill>
        <p:spPr>
          <a:xfrm>
            <a:off x="1524000" y="2328937"/>
            <a:ext cx="8959829" cy="1496897"/>
          </a:xfrm>
          <a:prstGeom prst="rect">
            <a:avLst/>
          </a:prstGeom>
        </p:spPr>
      </p:pic>
      <p:pic>
        <p:nvPicPr>
          <p:cNvPr id="11" name="Picture 10">
            <a:extLst>
              <a:ext uri="{FF2B5EF4-FFF2-40B4-BE49-F238E27FC236}">
                <a16:creationId xmlns:a16="http://schemas.microsoft.com/office/drawing/2014/main" id="{E260D4D3-B90C-420D-98F9-A6F306CFC84B}"/>
              </a:ext>
            </a:extLst>
          </p:cNvPr>
          <p:cNvPicPr>
            <a:picLocks noChangeAspect="1"/>
          </p:cNvPicPr>
          <p:nvPr/>
        </p:nvPicPr>
        <p:blipFill>
          <a:blip r:embed="rId3"/>
          <a:stretch>
            <a:fillRect/>
          </a:stretch>
        </p:blipFill>
        <p:spPr>
          <a:xfrm>
            <a:off x="1524000" y="3825834"/>
            <a:ext cx="8984877" cy="1364567"/>
          </a:xfrm>
          <a:prstGeom prst="rect">
            <a:avLst/>
          </a:prstGeom>
        </p:spPr>
      </p:pic>
    </p:spTree>
    <p:extLst>
      <p:ext uri="{BB962C8B-B14F-4D97-AF65-F5344CB8AC3E}">
        <p14:creationId xmlns:p14="http://schemas.microsoft.com/office/powerpoint/2010/main" val="395166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Fund Segment</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52514"/>
            <a:ext cx="12192000" cy="507613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58723" y="1052514"/>
            <a:ext cx="10432877" cy="525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marR="0" lvl="0" indent="-342900" algn="just"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0" lang="en-ZA"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9969 and 9970: Fund Capital Borrowing mismatch to Non-current Liabilities Borrowings.</a:t>
            </a: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a:t>
            </a:r>
          </a:p>
          <a:p>
            <a:pPr marL="0" marR="0" lvl="0" indent="0" algn="just" defTabSz="914400" rtl="0" eaLnBrk="0" fontAlgn="base" latinLnBrk="0" hangingPunct="0">
              <a:lnSpc>
                <a:spcPct val="100000"/>
              </a:lnSpc>
              <a:spcBef>
                <a:spcPts val="0"/>
              </a:spcBef>
              <a:spcAft>
                <a:spcPct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0" y="5602730"/>
            <a:ext cx="1170166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mn-lt"/>
                <a:ea typeface="+mn-ea"/>
                <a:cs typeface="+mn-cs"/>
              </a:rPr>
              <a:t>Solution: </a:t>
            </a:r>
            <a:r>
              <a:rPr lang="en-ZA" dirty="0">
                <a:solidFill>
                  <a:srgbClr val="000000"/>
                </a:solidFill>
              </a:rPr>
              <a:t>Item</a:t>
            </a:r>
            <a:r>
              <a:rPr kumimoji="0" lang="en-ZA" sz="1800" b="0" i="0" u="none" strike="noStrike" kern="1200" cap="none" spc="0" normalizeH="0" baseline="0" noProof="0" dirty="0">
                <a:ln>
                  <a:noFill/>
                </a:ln>
                <a:solidFill>
                  <a:srgbClr val="000000"/>
                </a:solidFill>
                <a:effectLst/>
                <a:uLnTx/>
                <a:uFillTx/>
                <a:latin typeface="+mn-lt"/>
                <a:ea typeface="+mn-ea"/>
                <a:cs typeface="+mn-cs"/>
              </a:rPr>
              <a:t> Liabilities: </a:t>
            </a:r>
            <a:r>
              <a:rPr kumimoji="0" lang="en-ZA" sz="1800" b="1" i="0" u="none" strike="noStrike" kern="1200" cap="none" spc="0" normalizeH="0" baseline="0" noProof="0" dirty="0">
                <a:ln>
                  <a:noFill/>
                </a:ln>
                <a:solidFill>
                  <a:srgbClr val="000000"/>
                </a:solidFill>
                <a:effectLst/>
                <a:uLnTx/>
                <a:uFillTx/>
                <a:latin typeface="+mn-lt"/>
                <a:ea typeface="+mn-ea"/>
                <a:cs typeface="+mn-cs"/>
              </a:rPr>
              <a:t>Retire</a:t>
            </a:r>
            <a:r>
              <a:rPr kumimoji="0" lang="en-ZA" sz="1800" b="0" i="0" u="none" strike="noStrike" kern="1200" cap="none" spc="0" normalizeH="0" baseline="0" noProof="0" dirty="0">
                <a:ln>
                  <a:noFill/>
                </a:ln>
                <a:solidFill>
                  <a:srgbClr val="000000"/>
                </a:solidFill>
                <a:effectLst/>
                <a:uLnTx/>
                <a:uFillTx/>
                <a:latin typeface="+mn-lt"/>
                <a:ea typeface="+mn-ea"/>
                <a:cs typeface="+mn-cs"/>
              </a:rPr>
              <a:t> – IL002003001Concesionary loans and Interest rate swaps, </a:t>
            </a:r>
            <a:r>
              <a:rPr kumimoji="0" lang="en-ZA" sz="1800" b="1" i="0" u="none" strike="noStrike" kern="1200" cap="none" spc="0" normalizeH="0" baseline="0" noProof="0" dirty="0">
                <a:ln>
                  <a:noFill/>
                </a:ln>
                <a:solidFill>
                  <a:srgbClr val="000000"/>
                </a:solidFill>
                <a:effectLst/>
                <a:uLnTx/>
                <a:uFillTx/>
                <a:latin typeface="+mn-lt"/>
                <a:ea typeface="+mn-ea"/>
                <a:cs typeface="+mn-cs"/>
              </a:rPr>
              <a:t>Move</a:t>
            </a:r>
            <a:r>
              <a:rPr kumimoji="0" lang="en-ZA" sz="1800" b="0" i="0" u="none" strike="noStrike" kern="1200" cap="none" spc="0" normalizeH="0" baseline="0" noProof="0" dirty="0">
                <a:ln>
                  <a:noFill/>
                </a:ln>
                <a:solidFill>
                  <a:srgbClr val="000000"/>
                </a:solidFill>
                <a:effectLst/>
                <a:uLnTx/>
                <a:uFillTx/>
                <a:latin typeface="+mn-lt"/>
                <a:ea typeface="+mn-ea"/>
                <a:cs typeface="+mn-cs"/>
              </a:rPr>
              <a:t> Finance Lease to Borrowings (Provide movement accounting), Add Non-Annuity loans(with movement accounting)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mn-lt"/>
                <a:ea typeface="+mn-ea"/>
                <a:cs typeface="+mn-cs"/>
              </a:rPr>
              <a:t>In Fund: Borrowings: Non Current Annuity loans change to Annuity and Bullet Loans,  add Concessionary loans and Parent Municipality</a:t>
            </a:r>
          </a:p>
        </p:txBody>
      </p:sp>
      <p:pic>
        <p:nvPicPr>
          <p:cNvPr id="3" name="Picture 2">
            <a:extLst>
              <a:ext uri="{FF2B5EF4-FFF2-40B4-BE49-F238E27FC236}">
                <a16:creationId xmlns:a16="http://schemas.microsoft.com/office/drawing/2014/main" id="{54A160F0-88A4-4930-ABE8-86F6FFE6D05C}"/>
              </a:ext>
            </a:extLst>
          </p:cNvPr>
          <p:cNvPicPr>
            <a:picLocks noChangeAspect="1"/>
          </p:cNvPicPr>
          <p:nvPr/>
        </p:nvPicPr>
        <p:blipFill>
          <a:blip r:embed="rId2"/>
          <a:stretch>
            <a:fillRect/>
          </a:stretch>
        </p:blipFill>
        <p:spPr>
          <a:xfrm>
            <a:off x="381365" y="1466202"/>
            <a:ext cx="3111775" cy="3940612"/>
          </a:xfrm>
          <a:prstGeom prst="rect">
            <a:avLst/>
          </a:prstGeom>
        </p:spPr>
      </p:pic>
      <p:pic>
        <p:nvPicPr>
          <p:cNvPr id="6" name="Picture 5">
            <a:extLst>
              <a:ext uri="{FF2B5EF4-FFF2-40B4-BE49-F238E27FC236}">
                <a16:creationId xmlns:a16="http://schemas.microsoft.com/office/drawing/2014/main" id="{F9617DC8-3182-4801-9B04-0FD6809CA331}"/>
              </a:ext>
            </a:extLst>
          </p:cNvPr>
          <p:cNvPicPr>
            <a:picLocks noChangeAspect="1"/>
          </p:cNvPicPr>
          <p:nvPr/>
        </p:nvPicPr>
        <p:blipFill>
          <a:blip r:embed="rId3"/>
          <a:stretch>
            <a:fillRect/>
          </a:stretch>
        </p:blipFill>
        <p:spPr>
          <a:xfrm>
            <a:off x="3656357" y="1419892"/>
            <a:ext cx="4151228" cy="4245186"/>
          </a:xfrm>
          <a:prstGeom prst="rect">
            <a:avLst/>
          </a:prstGeom>
        </p:spPr>
      </p:pic>
      <p:pic>
        <p:nvPicPr>
          <p:cNvPr id="8" name="Picture 7">
            <a:extLst>
              <a:ext uri="{FF2B5EF4-FFF2-40B4-BE49-F238E27FC236}">
                <a16:creationId xmlns:a16="http://schemas.microsoft.com/office/drawing/2014/main" id="{81B73976-C538-41C5-B1D6-C62D5AB78501}"/>
              </a:ext>
            </a:extLst>
          </p:cNvPr>
          <p:cNvPicPr>
            <a:picLocks noChangeAspect="1"/>
          </p:cNvPicPr>
          <p:nvPr/>
        </p:nvPicPr>
        <p:blipFill>
          <a:blip r:embed="rId4"/>
          <a:stretch>
            <a:fillRect/>
          </a:stretch>
        </p:blipFill>
        <p:spPr>
          <a:xfrm>
            <a:off x="7205869" y="2563372"/>
            <a:ext cx="4495800" cy="1724025"/>
          </a:xfrm>
          <a:prstGeom prst="rect">
            <a:avLst/>
          </a:prstGeom>
        </p:spPr>
      </p:pic>
      <p:sp>
        <p:nvSpPr>
          <p:cNvPr id="10" name="Arrow: Left 9">
            <a:extLst>
              <a:ext uri="{FF2B5EF4-FFF2-40B4-BE49-F238E27FC236}">
                <a16:creationId xmlns:a16="http://schemas.microsoft.com/office/drawing/2014/main" id="{34C55AD0-5AAC-4EF2-AE7B-83051A5AB46C}"/>
              </a:ext>
            </a:extLst>
          </p:cNvPr>
          <p:cNvSpPr/>
          <p:nvPr/>
        </p:nvSpPr>
        <p:spPr bwMode="auto">
          <a:xfrm>
            <a:off x="10311057" y="2994754"/>
            <a:ext cx="985640" cy="243281"/>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
        <p:nvSpPr>
          <p:cNvPr id="11" name="Arrow: Left 10">
            <a:extLst>
              <a:ext uri="{FF2B5EF4-FFF2-40B4-BE49-F238E27FC236}">
                <a16:creationId xmlns:a16="http://schemas.microsoft.com/office/drawing/2014/main" id="{BF263F42-BA51-436E-884E-9D0C6FAC6C68}"/>
              </a:ext>
            </a:extLst>
          </p:cNvPr>
          <p:cNvSpPr/>
          <p:nvPr/>
        </p:nvSpPr>
        <p:spPr bwMode="auto">
          <a:xfrm>
            <a:off x="10325344" y="3300504"/>
            <a:ext cx="985640" cy="243281"/>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
        <p:nvSpPr>
          <p:cNvPr id="12" name="Arrow: Left 11">
            <a:extLst>
              <a:ext uri="{FF2B5EF4-FFF2-40B4-BE49-F238E27FC236}">
                <a16:creationId xmlns:a16="http://schemas.microsoft.com/office/drawing/2014/main" id="{97CD003B-A2E9-47DA-8B3C-F0863CB10129}"/>
              </a:ext>
            </a:extLst>
          </p:cNvPr>
          <p:cNvSpPr/>
          <p:nvPr/>
        </p:nvSpPr>
        <p:spPr bwMode="auto">
          <a:xfrm>
            <a:off x="10308221" y="3645875"/>
            <a:ext cx="985640" cy="243281"/>
          </a:xfrm>
          <a:prstGeom prst="lef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400" b="0" i="0" u="none" strike="noStrike" kern="1200" cap="none" spc="0" normalizeH="0" baseline="0" noProof="0" dirty="0">
              <a:ln>
                <a:noFill/>
              </a:ln>
              <a:solidFill>
                <a:srgbClr val="000000"/>
              </a:solidFill>
              <a:effectLst/>
              <a:highlight>
                <a:srgbClr val="FFFF00"/>
              </a:highlight>
              <a:uLnTx/>
              <a:uFillTx/>
              <a:latin typeface="Arial" charset="0"/>
              <a:ea typeface="ＭＳ Ｐゴシック" pitchFamily="1" charset="-128"/>
              <a:cs typeface="+mn-cs"/>
            </a:endParaRPr>
          </a:p>
        </p:txBody>
      </p:sp>
      <p:sp>
        <p:nvSpPr>
          <p:cNvPr id="14" name="Arrow: Left 13">
            <a:extLst>
              <a:ext uri="{FF2B5EF4-FFF2-40B4-BE49-F238E27FC236}">
                <a16:creationId xmlns:a16="http://schemas.microsoft.com/office/drawing/2014/main" id="{CD35B1F7-70CA-4454-B7E8-4D4CCD16B7D5}"/>
              </a:ext>
            </a:extLst>
          </p:cNvPr>
          <p:cNvSpPr/>
          <p:nvPr/>
        </p:nvSpPr>
        <p:spPr bwMode="auto">
          <a:xfrm>
            <a:off x="2807170" y="2113981"/>
            <a:ext cx="985640" cy="243281"/>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446749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71FEE7D-74ED-4508-87B0-73577BBD76FB}"/>
              </a:ext>
            </a:extLst>
          </p:cNvPr>
          <p:cNvSpPr>
            <a:spLocks noGrp="1"/>
          </p:cNvSpPr>
          <p:nvPr>
            <p:ph type="title"/>
          </p:nvPr>
        </p:nvSpPr>
        <p:spPr>
          <a:xfrm>
            <a:off x="2586038" y="103189"/>
            <a:ext cx="6858000" cy="788987"/>
          </a:xfrm>
        </p:spPr>
        <p:txBody>
          <a:bodyPr/>
          <a:lstStyle/>
          <a:p>
            <a:pPr algn="ctr">
              <a:defRPr/>
            </a:pPr>
            <a:r>
              <a:rPr lang="en-ZA" altLang="en-US" sz="3000" b="1" dirty="0">
                <a:latin typeface="Arial" panose="020B0604020202020204" pitchFamily="34" charset="0"/>
              </a:rPr>
              <a:t>Fund Segment</a:t>
            </a:r>
          </a:p>
        </p:txBody>
      </p:sp>
      <p:sp>
        <p:nvSpPr>
          <p:cNvPr id="48132" name="Slide Number Placeholder 3">
            <a:extLst>
              <a:ext uri="{FF2B5EF4-FFF2-40B4-BE49-F238E27FC236}">
                <a16:creationId xmlns:a16="http://schemas.microsoft.com/office/drawing/2014/main" id="{DB72A446-5D6E-4502-A12E-5847614DC458}"/>
              </a:ext>
            </a:extLst>
          </p:cNvPr>
          <p:cNvSpPr>
            <a:spLocks noGrp="1"/>
          </p:cNvSpPr>
          <p:nvPr>
            <p:ph type="sldNum" sz="quarter" idx="12"/>
          </p:nvPr>
        </p:nvSpPr>
        <p:spPr>
          <a:xfrm>
            <a:off x="7920038" y="5645150"/>
            <a:ext cx="1428750"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716192CA-49ED-41EA-9E5B-6AF599BDC821}"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31</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004A4E35-0C36-4FFC-A6A5-7364E547C9C5}"/>
              </a:ext>
            </a:extLst>
          </p:cNvPr>
          <p:cNvSpPr txBox="1">
            <a:spLocks/>
          </p:cNvSpPr>
          <p:nvPr/>
        </p:nvSpPr>
        <p:spPr bwMode="auto">
          <a:xfrm>
            <a:off x="0" y="1033464"/>
            <a:ext cx="12192000" cy="495458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0DEB8C5C-D51D-46EB-9555-6DF222374A58}"/>
              </a:ext>
            </a:extLst>
          </p:cNvPr>
          <p:cNvSpPr txBox="1">
            <a:spLocks/>
          </p:cNvSpPr>
          <p:nvPr/>
        </p:nvSpPr>
        <p:spPr bwMode="auto">
          <a:xfrm>
            <a:off x="1441450" y="1076326"/>
            <a:ext cx="8743950" cy="4424363"/>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defTabSz="685800">
              <a:spcBef>
                <a:spcPts val="0"/>
              </a:spcBef>
              <a:buFont typeface="Wingdings" panose="05000000000000000000" pitchFamily="2" charset="2"/>
              <a:buChar char="Ø"/>
              <a:defRPr/>
            </a:pPr>
            <a:r>
              <a:rPr lang="en-ZA" sz="1800" kern="0" dirty="0">
                <a:solidFill>
                  <a:srgbClr val="000000"/>
                </a:solidFill>
                <a:latin typeface="Arial Narrow" panose="020B0606020202030204" pitchFamily="34" charset="0"/>
                <a:cs typeface="Arial" panose="020B0604020202020204" pitchFamily="34" charset="0"/>
              </a:rPr>
              <a:t>Interest earned definitions for Current and Non-Current Assets and Receivables must be swoped as it is currently not referring to the correct meaning.</a:t>
            </a:r>
          </a:p>
          <a:p>
            <a:pPr marL="243000" indent="-257175" defTabSz="685800">
              <a:spcBef>
                <a:spcPts val="0"/>
              </a:spcBef>
              <a:buFont typeface="Wingdings" panose="05000000000000000000" pitchFamily="2" charset="2"/>
              <a:buChar char="Ø"/>
              <a:defRPr/>
            </a:pPr>
            <a:endParaRPr lang="en-ZA" sz="1800" kern="0" dirty="0">
              <a:solidFill>
                <a:srgbClr val="000000"/>
              </a:solidFill>
              <a:latin typeface="Arial Narrow" panose="020B0606020202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CC002754-3409-4E01-8AEC-AF6C53182D90}"/>
              </a:ext>
            </a:extLst>
          </p:cNvPr>
          <p:cNvSpPr txBox="1"/>
          <p:nvPr/>
        </p:nvSpPr>
        <p:spPr>
          <a:xfrm>
            <a:off x="1746250" y="4991100"/>
            <a:ext cx="8699500" cy="33855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defTabSz="685800" fontAlgn="base">
              <a:spcBef>
                <a:spcPct val="0"/>
              </a:spcBef>
              <a:spcAft>
                <a:spcPct val="0"/>
              </a:spcAft>
              <a:defRPr/>
            </a:pPr>
            <a:r>
              <a:rPr lang="en-US" sz="1600" b="1" dirty="0">
                <a:solidFill>
                  <a:srgbClr val="000000"/>
                </a:solidFill>
              </a:rPr>
              <a:t>Solution: </a:t>
            </a:r>
            <a:r>
              <a:rPr lang="en-US" sz="1600" dirty="0">
                <a:solidFill>
                  <a:srgbClr val="000000"/>
                </a:solidFill>
              </a:rPr>
              <a:t>Change the definitions of this 2 funding sources as it is wrongly allocated</a:t>
            </a:r>
          </a:p>
        </p:txBody>
      </p:sp>
      <p:pic>
        <p:nvPicPr>
          <p:cNvPr id="49159" name="Picture 2">
            <a:extLst>
              <a:ext uri="{FF2B5EF4-FFF2-40B4-BE49-F238E27FC236}">
                <a16:creationId xmlns:a16="http://schemas.microsoft.com/office/drawing/2014/main" id="{459DE902-7C3C-4C3D-AB12-9F0906EDF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1" y="2482851"/>
            <a:ext cx="54578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Arrow: Curved Left 1">
            <a:extLst>
              <a:ext uri="{FF2B5EF4-FFF2-40B4-BE49-F238E27FC236}">
                <a16:creationId xmlns:a16="http://schemas.microsoft.com/office/drawing/2014/main" id="{CF2FFECF-577F-441F-8C05-D9BAF17C8196}"/>
              </a:ext>
            </a:extLst>
          </p:cNvPr>
          <p:cNvSpPr>
            <a:spLocks noChangeArrowheads="1"/>
          </p:cNvSpPr>
          <p:nvPr/>
        </p:nvSpPr>
        <p:spPr bwMode="auto">
          <a:xfrm>
            <a:off x="7235826" y="3325814"/>
            <a:ext cx="455613" cy="649287"/>
          </a:xfrm>
          <a:prstGeom prst="curvedLeftArrow">
            <a:avLst>
              <a:gd name="adj1" fmla="val 25064"/>
              <a:gd name="adj2" fmla="val 50122"/>
              <a:gd name="adj3" fmla="val 25000"/>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ZA" altLang="en-US">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1" descr="Powerpoint Presentation3">
            <a:extLst>
              <a:ext uri="{FF2B5EF4-FFF2-40B4-BE49-F238E27FC236}">
                <a16:creationId xmlns:a16="http://schemas.microsoft.com/office/drawing/2014/main" id="{FAB8F933-C397-472A-9E17-03D99E945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882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EC4E24C-D127-4517-BC23-C95CA9523B85}"/>
              </a:ext>
            </a:extLst>
          </p:cNvPr>
          <p:cNvSpPr txBox="1">
            <a:spLocks/>
          </p:cNvSpPr>
          <p:nvPr/>
        </p:nvSpPr>
        <p:spPr bwMode="auto">
          <a:xfrm>
            <a:off x="1673226" y="2014538"/>
            <a:ext cx="8812213" cy="838200"/>
          </a:xfrm>
          <a:prstGeom prst="rect">
            <a:avLst/>
          </a:prstGeom>
          <a:noFill/>
          <a:ln w="9525">
            <a:noFill/>
            <a:miter lim="800000"/>
            <a:headEnd/>
            <a:tailEnd/>
          </a:ln>
        </p:spPr>
        <p:txBody>
          <a:bodyPr anchor="ct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algn="ctr">
              <a:defRPr/>
            </a:pPr>
            <a:r>
              <a:rPr lang="en-ZA" sz="8000" b="1" kern="0" dirty="0">
                <a:solidFill>
                  <a:srgbClr val="FFFFFF"/>
                </a:solidFill>
                <a:latin typeface="Calibri" panose="020F0502020204030204" pitchFamily="34" charset="0"/>
                <a:ea typeface="Osaka"/>
                <a:cs typeface="Calibri" panose="020F0502020204030204" pitchFamily="34" charset="0"/>
              </a:rPr>
              <a:t>THANK YOU</a:t>
            </a:r>
          </a:p>
        </p:txBody>
      </p:sp>
      <p:pic>
        <p:nvPicPr>
          <p:cNvPr id="53252" name="Picture 6">
            <a:extLst>
              <a:ext uri="{FF2B5EF4-FFF2-40B4-BE49-F238E27FC236}">
                <a16:creationId xmlns:a16="http://schemas.microsoft.com/office/drawing/2014/main" id="{4706217D-EE0A-4893-B346-213B3A0AB2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3937001"/>
            <a:ext cx="394176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7">
            <a:extLst>
              <a:ext uri="{FF2B5EF4-FFF2-40B4-BE49-F238E27FC236}">
                <a16:creationId xmlns:a16="http://schemas.microsoft.com/office/drawing/2014/main" id="{06B2B0DF-377A-41B3-A370-D3ED5BFDB9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63726" y="3933825"/>
            <a:ext cx="413226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10">
            <a:extLst>
              <a:ext uri="{FF2B5EF4-FFF2-40B4-BE49-F238E27FC236}">
                <a16:creationId xmlns:a16="http://schemas.microsoft.com/office/drawing/2014/main" id="{B1727D35-719D-45E6-865E-F71A08E6808C}"/>
              </a:ext>
            </a:extLst>
          </p:cNvPr>
          <p:cNvSpPr txBox="1">
            <a:spLocks noChangeArrowheads="1"/>
          </p:cNvSpPr>
          <p:nvPr/>
        </p:nvSpPr>
        <p:spPr bwMode="auto">
          <a:xfrm>
            <a:off x="2079626" y="5670550"/>
            <a:ext cx="39163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ZA" altLang="en-US" sz="140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For additional information on national and provincial budgets, please visit our new budget data portal: </a:t>
            </a:r>
            <a:r>
              <a:rPr lang="en-ZA" altLang="en-US" sz="1400">
                <a:solidFill>
                  <a:srgbClr val="000000"/>
                </a:solidFill>
                <a:latin typeface="Calibri" panose="020F0502020204030204" pitchFamily="34" charset="0"/>
                <a:ea typeface="ＭＳ Ｐゴシック" panose="020B0600070205080204" pitchFamily="34" charset="-128"/>
                <a:cs typeface="Calibri" panose="020F0502020204030204" pitchFamily="34" charset="0"/>
                <a:hlinkClick r:id="rId6"/>
              </a:rPr>
              <a:t>https://vulekamali.gov.za</a:t>
            </a:r>
            <a:r>
              <a:rPr lang="en-ZA" altLang="en-US" sz="140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53255" name="TextBox 11">
            <a:extLst>
              <a:ext uri="{FF2B5EF4-FFF2-40B4-BE49-F238E27FC236}">
                <a16:creationId xmlns:a16="http://schemas.microsoft.com/office/drawing/2014/main" id="{BB9B1C27-FA6D-43FD-B0E9-AFFEBE89D925}"/>
              </a:ext>
            </a:extLst>
          </p:cNvPr>
          <p:cNvSpPr txBox="1">
            <a:spLocks noChangeArrowheads="1"/>
          </p:cNvSpPr>
          <p:nvPr/>
        </p:nvSpPr>
        <p:spPr bwMode="auto">
          <a:xfrm>
            <a:off x="6283326" y="5665789"/>
            <a:ext cx="392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ZA" altLang="en-US" sz="140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For information on local government finances, please visit: </a:t>
            </a:r>
            <a:r>
              <a:rPr lang="en-ZA" altLang="en-US" sz="1400">
                <a:solidFill>
                  <a:srgbClr val="000000"/>
                </a:solidFill>
                <a:latin typeface="Calibri" panose="020F0502020204030204" pitchFamily="34" charset="0"/>
                <a:ea typeface="ＭＳ Ｐゴシック" panose="020B0600070205080204" pitchFamily="34" charset="-128"/>
                <a:cs typeface="Calibri" panose="020F0502020204030204" pitchFamily="34" charset="0"/>
                <a:hlinkClick r:id="rId7"/>
              </a:rPr>
              <a:t>https://municipalmoney.gov.za</a:t>
            </a:r>
            <a:r>
              <a:rPr lang="en-ZA" altLang="en-US" sz="140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	GRAP 11 – Construction Revenue</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52514"/>
            <a:ext cx="12192000" cy="503789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1" y="1052514"/>
            <a:ext cx="12046226" cy="50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ZA" sz="18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10005 - According to GRAP 11, construction revenue should be classified as Financial Performance as a separate line item and is not classified as Exchange or Non-Exchange transaction. V6.4 does not make provision for such a revenue. Could you please incorporate in next version V6.5</a:t>
            </a:r>
            <a:endParaRPr kumimoji="0" lang="en-ZA" sz="2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3" name="TextBox 2"/>
          <p:cNvSpPr txBox="1"/>
          <p:nvPr/>
        </p:nvSpPr>
        <p:spPr>
          <a:xfrm>
            <a:off x="145773" y="4205795"/>
            <a:ext cx="1144987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mn-lt"/>
                <a:ea typeface="+mn-ea"/>
                <a:cs typeface="+mn-cs"/>
              </a:rPr>
              <a:t>Solution</a:t>
            </a:r>
            <a:r>
              <a:rPr kumimoji="0" lang="en-ZA" sz="18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mn-lt"/>
                <a:ea typeface="+mn-ea"/>
                <a:cs typeface="+mn-cs"/>
              </a:rPr>
              <a:t>The </a:t>
            </a:r>
            <a:r>
              <a:rPr kumimoji="0" lang="en-ZA" sz="1800" b="0" i="1" u="none" strike="noStrike" kern="1200" cap="none" spc="0" normalizeH="0" baseline="0" noProof="0" dirty="0" err="1">
                <a:ln>
                  <a:noFill/>
                </a:ln>
                <a:solidFill>
                  <a:srgbClr val="000000"/>
                </a:solidFill>
                <a:effectLst/>
                <a:uLnTx/>
                <a:uFillTx/>
                <a:latin typeface="+mn-lt"/>
                <a:ea typeface="+mn-ea"/>
                <a:cs typeface="+mn-cs"/>
              </a:rPr>
              <a:t>m</a:t>
            </a:r>
            <a:r>
              <a:rPr kumimoji="0" lang="en-ZA" sz="1800" b="0" i="0" u="none" strike="noStrike" kern="1200" cap="none" spc="0" normalizeH="0" baseline="0" noProof="0" dirty="0" err="1">
                <a:ln>
                  <a:noFill/>
                </a:ln>
                <a:solidFill>
                  <a:srgbClr val="000000"/>
                </a:solidFill>
                <a:effectLst/>
                <a:uLnTx/>
                <a:uFillTx/>
                <a:latin typeface="+mn-lt"/>
                <a:ea typeface="+mn-ea"/>
                <a:cs typeface="+mn-cs"/>
              </a:rPr>
              <a:t>SCOA</a:t>
            </a:r>
            <a:r>
              <a:rPr kumimoji="0" lang="en-ZA" sz="1800" b="0" i="0" u="none" strike="noStrike" kern="1200" cap="none" spc="0" normalizeH="0" baseline="0" noProof="0" dirty="0">
                <a:ln>
                  <a:noFill/>
                </a:ln>
                <a:solidFill>
                  <a:srgbClr val="000000"/>
                </a:solidFill>
                <a:effectLst/>
                <a:uLnTx/>
                <a:uFillTx/>
                <a:latin typeface="+mn-lt"/>
                <a:ea typeface="+mn-ea"/>
                <a:cs typeface="+mn-cs"/>
              </a:rPr>
              <a:t> Chart under Item Revenue: Exchange Revenue: Sale of Goods and Rendering of Services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mn-lt"/>
                <a:ea typeface="+mn-ea"/>
                <a:cs typeface="+mn-cs"/>
              </a:rPr>
              <a:t>Add a line for “Construction contract revenue”</a:t>
            </a:r>
            <a:br>
              <a:rPr kumimoji="0" lang="en-ZA" sz="1800" b="1" i="0" u="none" strike="noStrike" kern="1200" cap="none" spc="0" normalizeH="0" baseline="0" noProof="0" dirty="0">
                <a:ln>
                  <a:noFill/>
                </a:ln>
                <a:solidFill>
                  <a:srgbClr val="000000"/>
                </a:solidFill>
                <a:effectLst/>
                <a:uLnTx/>
                <a:uFillTx/>
                <a:latin typeface="+mn-lt"/>
                <a:ea typeface="+mn-ea"/>
                <a:cs typeface="+mn-cs"/>
              </a:rPr>
            </a:br>
            <a:r>
              <a:rPr kumimoji="0" lang="en-ZA" sz="1800" b="1" i="0" u="none" strike="noStrike" kern="1200" cap="none" spc="0" normalizeH="0" baseline="0" noProof="0" dirty="0">
                <a:ln>
                  <a:noFill/>
                </a:ln>
                <a:solidFill>
                  <a:srgbClr val="000000"/>
                </a:solidFill>
                <a:effectLst/>
                <a:uLnTx/>
                <a:uFillTx/>
                <a:latin typeface="+mn-lt"/>
                <a:ea typeface="+mn-ea"/>
                <a:cs typeface="+mn-cs"/>
              </a:rPr>
              <a:t>Definition : “ Construction revenue as a result of a Construction contract  per GRAP 11.”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mn-lt"/>
                <a:ea typeface="+mn-ea"/>
                <a:cs typeface="+mn-cs"/>
              </a:rPr>
              <a:t>Contract Revenue for Non Exchange revenue are covered under Transfers and Subsidies</a:t>
            </a:r>
          </a:p>
        </p:txBody>
      </p:sp>
      <p:pic>
        <p:nvPicPr>
          <p:cNvPr id="4" name="Picture 3">
            <a:extLst>
              <a:ext uri="{FF2B5EF4-FFF2-40B4-BE49-F238E27FC236}">
                <a16:creationId xmlns:a16="http://schemas.microsoft.com/office/drawing/2014/main" id="{517989F0-B91A-4D02-8CBC-D981B9A5CA33}"/>
              </a:ext>
            </a:extLst>
          </p:cNvPr>
          <p:cNvPicPr>
            <a:picLocks noChangeAspect="1"/>
          </p:cNvPicPr>
          <p:nvPr/>
        </p:nvPicPr>
        <p:blipFill>
          <a:blip r:embed="rId2"/>
          <a:stretch>
            <a:fillRect/>
          </a:stretch>
        </p:blipFill>
        <p:spPr>
          <a:xfrm>
            <a:off x="1171989" y="2895581"/>
            <a:ext cx="4552950" cy="1143000"/>
          </a:xfrm>
          <a:prstGeom prst="rect">
            <a:avLst/>
          </a:prstGeom>
        </p:spPr>
      </p:pic>
      <p:pic>
        <p:nvPicPr>
          <p:cNvPr id="6" name="Picture 5">
            <a:extLst>
              <a:ext uri="{FF2B5EF4-FFF2-40B4-BE49-F238E27FC236}">
                <a16:creationId xmlns:a16="http://schemas.microsoft.com/office/drawing/2014/main" id="{20E4EFFD-BF0C-47F7-B0F5-E85097048EEF}"/>
              </a:ext>
            </a:extLst>
          </p:cNvPr>
          <p:cNvPicPr>
            <a:picLocks noChangeAspect="1"/>
          </p:cNvPicPr>
          <p:nvPr/>
        </p:nvPicPr>
        <p:blipFill>
          <a:blip r:embed="rId3"/>
          <a:stretch>
            <a:fillRect/>
          </a:stretch>
        </p:blipFill>
        <p:spPr>
          <a:xfrm>
            <a:off x="1198495" y="2442680"/>
            <a:ext cx="3619500" cy="400050"/>
          </a:xfrm>
          <a:prstGeom prst="rect">
            <a:avLst/>
          </a:prstGeom>
        </p:spPr>
      </p:pic>
      <p:pic>
        <p:nvPicPr>
          <p:cNvPr id="10" name="Picture 9">
            <a:extLst>
              <a:ext uri="{FF2B5EF4-FFF2-40B4-BE49-F238E27FC236}">
                <a16:creationId xmlns:a16="http://schemas.microsoft.com/office/drawing/2014/main" id="{D5F9CDAB-95EE-49C4-A64F-99695A799EC0}"/>
              </a:ext>
            </a:extLst>
          </p:cNvPr>
          <p:cNvPicPr>
            <a:picLocks noChangeAspect="1"/>
          </p:cNvPicPr>
          <p:nvPr/>
        </p:nvPicPr>
        <p:blipFill>
          <a:blip r:embed="rId4"/>
          <a:stretch>
            <a:fillRect/>
          </a:stretch>
        </p:blipFill>
        <p:spPr>
          <a:xfrm>
            <a:off x="884582" y="1989779"/>
            <a:ext cx="2667000" cy="400050"/>
          </a:xfrm>
          <a:prstGeom prst="rect">
            <a:avLst/>
          </a:prstGeom>
        </p:spPr>
      </p:pic>
      <p:sp>
        <p:nvSpPr>
          <p:cNvPr id="2" name="Rectangle 1">
            <a:extLst>
              <a:ext uri="{FF2B5EF4-FFF2-40B4-BE49-F238E27FC236}">
                <a16:creationId xmlns:a16="http://schemas.microsoft.com/office/drawing/2014/main" id="{86F7D222-B15F-4523-8290-1797D0281F12}"/>
              </a:ext>
            </a:extLst>
          </p:cNvPr>
          <p:cNvSpPr/>
          <p:nvPr/>
        </p:nvSpPr>
        <p:spPr bwMode="auto">
          <a:xfrm>
            <a:off x="145773" y="5015060"/>
            <a:ext cx="9846639" cy="70701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12193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Item Revenue</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2193E1-D56C-4D5D-B8D2-CB398B774249}" type="slidenum">
              <a:rPr kumimoji="0" lang="en-US" altLang="en-US" sz="1000" b="1" i="0" u="none" strike="noStrike" kern="1200" cap="none" spc="0" normalizeH="0" baseline="0" noProof="0">
                <a:ln>
                  <a:noFill/>
                </a:ln>
                <a:solidFill>
                  <a:srgbClr val="808080"/>
                </a:solidFill>
                <a:effectLst/>
                <a:uLnTx/>
                <a:uFillTx/>
                <a:latin typeface="Arial Bold" panose="020B0704020202020204"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dirty="0">
              <a:ln>
                <a:noFill/>
              </a:ln>
              <a:solidFill>
                <a:srgbClr val="000000"/>
              </a:solidFill>
              <a:effectLst/>
              <a:uLnTx/>
              <a:uFillTx/>
              <a:latin typeface="Arial Bold" panose="020B0704020202020204" pitchFamily="34" charset="0"/>
              <a:ea typeface="+mn-ea"/>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52514"/>
            <a:ext cx="12192000" cy="503789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marR="0" lvl="0" indent="0" algn="l" defTabSz="914400" rtl="0" eaLnBrk="0" fontAlgn="base" latinLnBrk="0" hangingPunct="0">
              <a:lnSpc>
                <a:spcPct val="100000"/>
              </a:lnSpc>
              <a:spcBef>
                <a:spcPct val="20000"/>
              </a:spcBef>
              <a:spcAft>
                <a:spcPct val="0"/>
              </a:spcAft>
              <a:buClrTx/>
              <a:buSzTx/>
              <a:buFontTx/>
              <a:buNone/>
              <a:tabLst/>
              <a:defRPr/>
            </a:pPr>
            <a:endParaRPr kumimoji="0" lang="en-ZA" sz="1800" b="1" i="0" u="none" strike="noStrike" kern="0" cap="none" spc="0" normalizeH="0" baseline="0" noProof="0" dirty="0">
              <a:ln w="11430">
                <a:solidFill>
                  <a:srgbClr val="333399">
                    <a:lumMod val="60000"/>
                    <a:lumOff val="40000"/>
                  </a:srgbClr>
                </a:solidFill>
              </a:ln>
              <a:solidFill>
                <a:srgbClr val="0070C0"/>
              </a:solidFill>
              <a:effectLst>
                <a:outerShdw blurRad="50800" dist="39000" dir="5460000" algn="tl">
                  <a:srgbClr val="000000">
                    <a:alpha val="38000"/>
                  </a:srgbClr>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238539" y="1073757"/>
            <a:ext cx="11555896" cy="503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marR="0" lvl="0" indent="-342900" algn="just"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0" lang="en-ZA" sz="20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8954: </a:t>
            </a:r>
            <a:r>
              <a:rPr kumimoji="0" lang="en-ZA" sz="20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Interest is received by the municipality on amounts paid and held by attorneys</a:t>
            </a:r>
          </a:p>
          <a:p>
            <a:pPr marL="324000" marR="0" lvl="0" indent="-342900" algn="just" defTabSz="914400" rtl="0" eaLnBrk="0" fontAlgn="base" latinLnBrk="0" hangingPunct="0">
              <a:lnSpc>
                <a:spcPct val="100000"/>
              </a:lnSpc>
              <a:spcBef>
                <a:spcPts val="0"/>
              </a:spcBef>
              <a:spcAft>
                <a:spcPct val="0"/>
              </a:spcAft>
              <a:buClrTx/>
              <a:buSzTx/>
              <a:buFont typeface="Wingdings" panose="05000000000000000000" pitchFamily="2" charset="2"/>
              <a:buChar char="Ø"/>
              <a:tabLst/>
              <a:defRPr/>
            </a:pPr>
            <a:r>
              <a:rPr kumimoji="0" lang="en-ZA" sz="20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8955</a:t>
            </a:r>
            <a:r>
              <a:rPr kumimoji="0" lang="en-ZA"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ZA" sz="20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The municipality/municipal entity pays deposits to Eskom of which the municipality earns interest on these deposits. Where on the item revenue chart should the interest received be recorded? Please add Interest received on deposit held by suppliers to the item review chart</a:t>
            </a:r>
          </a:p>
        </p:txBody>
      </p:sp>
      <p:sp>
        <p:nvSpPr>
          <p:cNvPr id="3" name="TextBox 2"/>
          <p:cNvSpPr txBox="1"/>
          <p:nvPr/>
        </p:nvSpPr>
        <p:spPr>
          <a:xfrm>
            <a:off x="238539" y="5113009"/>
            <a:ext cx="1155589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mn-lt"/>
                <a:ea typeface="+mn-ea"/>
                <a:cs typeface="+mn-cs"/>
              </a:rPr>
              <a:t>Solution</a:t>
            </a:r>
            <a:r>
              <a:rPr kumimoji="0" lang="en-ZA" sz="1800" b="0" i="0" u="none" strike="noStrike" kern="1200" cap="none" spc="0" normalizeH="0" baseline="0" noProof="0" dirty="0">
                <a:ln>
                  <a:noFill/>
                </a:ln>
                <a:solidFill>
                  <a:srgbClr val="000000"/>
                </a:solidFill>
                <a:effectLst/>
                <a:uLnTx/>
                <a:uFillTx/>
                <a:latin typeface="+mn-lt"/>
                <a:ea typeface="+mn-ea"/>
                <a:cs typeface="+mn-cs"/>
              </a:rPr>
              <a:t>: Utilise </a:t>
            </a:r>
            <a:r>
              <a:rPr kumimoji="0" lang="en-ZA" sz="1800" b="0" i="0" u="sng" strike="noStrike" kern="1200" cap="none" spc="0" normalizeH="0" baseline="0" noProof="0" dirty="0">
                <a:ln>
                  <a:noFill/>
                </a:ln>
                <a:solidFill>
                  <a:srgbClr val="000000"/>
                </a:solidFill>
                <a:effectLst/>
                <a:uLnTx/>
                <a:uFillTx/>
                <a:latin typeface="+mn-lt"/>
                <a:ea typeface="+mn-ea"/>
                <a:cs typeface="+mn-cs"/>
              </a:rPr>
              <a:t>Financial Assets</a:t>
            </a:r>
            <a:r>
              <a:rPr kumimoji="0" lang="en-ZA" sz="1800" b="0" i="0" u="none" strike="noStrike" kern="1200" cap="none" spc="0" normalizeH="0" baseline="0" noProof="0" dirty="0">
                <a:ln>
                  <a:noFill/>
                </a:ln>
                <a:solidFill>
                  <a:srgbClr val="000000"/>
                </a:solidFill>
                <a:effectLst/>
                <a:uLnTx/>
                <a:uFillTx/>
                <a:latin typeface="+mn-lt"/>
                <a:ea typeface="+mn-ea"/>
                <a:cs typeface="+mn-cs"/>
              </a:rPr>
              <a:t>: Expand definition to include that Financial Assets refers to interest received from any third party(GRAP)</a:t>
            </a:r>
          </a:p>
        </p:txBody>
      </p:sp>
      <p:pic>
        <p:nvPicPr>
          <p:cNvPr id="4" name="Picture 3">
            <a:extLst>
              <a:ext uri="{FF2B5EF4-FFF2-40B4-BE49-F238E27FC236}">
                <a16:creationId xmlns:a16="http://schemas.microsoft.com/office/drawing/2014/main" id="{0ADEBB22-2804-4155-8890-1AAAEBE4A8A7}"/>
              </a:ext>
            </a:extLst>
          </p:cNvPr>
          <p:cNvPicPr>
            <a:picLocks noChangeAspect="1"/>
          </p:cNvPicPr>
          <p:nvPr/>
        </p:nvPicPr>
        <p:blipFill>
          <a:blip r:embed="rId2"/>
          <a:stretch>
            <a:fillRect/>
          </a:stretch>
        </p:blipFill>
        <p:spPr>
          <a:xfrm>
            <a:off x="2351584" y="2345283"/>
            <a:ext cx="5638800" cy="2495550"/>
          </a:xfrm>
          <a:prstGeom prst="rect">
            <a:avLst/>
          </a:prstGeom>
        </p:spPr>
      </p:pic>
    </p:spTree>
    <p:extLst>
      <p:ext uri="{BB962C8B-B14F-4D97-AF65-F5344CB8AC3E}">
        <p14:creationId xmlns:p14="http://schemas.microsoft.com/office/powerpoint/2010/main" val="80427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2A7A036-36AA-4C52-B71F-E325DE024E1C}"/>
              </a:ext>
            </a:extLst>
          </p:cNvPr>
          <p:cNvSpPr>
            <a:spLocks noGrp="1"/>
          </p:cNvSpPr>
          <p:nvPr>
            <p:ph type="title"/>
          </p:nvPr>
        </p:nvSpPr>
        <p:spPr>
          <a:xfrm>
            <a:off x="1671638" y="188914"/>
            <a:ext cx="7969250" cy="788987"/>
          </a:xfrm>
        </p:spPr>
        <p:txBody>
          <a:bodyPr/>
          <a:lstStyle/>
          <a:p>
            <a:pPr algn="ctr">
              <a:defRPr/>
            </a:pPr>
            <a:r>
              <a:rPr lang="en-ZA" altLang="en-US" sz="3000" b="1" dirty="0">
                <a:latin typeface="Arial" panose="020B0604020202020204" pitchFamily="34" charset="0"/>
              </a:rPr>
              <a:t>Item Revenue</a:t>
            </a:r>
          </a:p>
        </p:txBody>
      </p:sp>
      <p:sp>
        <p:nvSpPr>
          <p:cNvPr id="48132" name="Slide Number Placeholder 3">
            <a:extLst>
              <a:ext uri="{FF2B5EF4-FFF2-40B4-BE49-F238E27FC236}">
                <a16:creationId xmlns:a16="http://schemas.microsoft.com/office/drawing/2014/main" id="{2C8A0C71-FE93-4920-9F69-D559FAAFCBA1}"/>
              </a:ext>
            </a:extLst>
          </p:cNvPr>
          <p:cNvSpPr>
            <a:spLocks noGrp="1"/>
          </p:cNvSpPr>
          <p:nvPr>
            <p:ph type="sldNum" sz="quarter" idx="12"/>
          </p:nvPr>
        </p:nvSpPr>
        <p:spPr>
          <a:xfrm>
            <a:off x="8018463" y="4976813"/>
            <a:ext cx="1446212" cy="342900"/>
          </a:xfrm>
        </p:spPr>
        <p:txBody>
          <a:bodyPr/>
          <a:lstStyle>
            <a:lvl1pPr defTabSz="685800">
              <a:spcBef>
                <a:spcPct val="20000"/>
              </a:spcBef>
              <a:buChar char="•"/>
              <a:defRPr sz="1500">
                <a:solidFill>
                  <a:schemeClr val="tx1"/>
                </a:solidFill>
                <a:latin typeface="Arial" panose="020B0604020202020204" pitchFamily="34" charset="0"/>
              </a:defRPr>
            </a:lvl1pPr>
            <a:lvl2pPr marL="557213" indent="-214313" defTabSz="685800">
              <a:spcBef>
                <a:spcPct val="20000"/>
              </a:spcBef>
              <a:buChar char="–"/>
              <a:defRPr sz="1500">
                <a:solidFill>
                  <a:schemeClr val="tx1"/>
                </a:solidFill>
                <a:latin typeface="Arial" panose="020B0604020202020204" pitchFamily="34" charset="0"/>
              </a:defRPr>
            </a:lvl2pPr>
            <a:lvl3pPr marL="857250" indent="-171450" defTabSz="685800">
              <a:spcBef>
                <a:spcPct val="20000"/>
              </a:spcBef>
              <a:buChar char="•"/>
              <a:defRPr sz="1500">
                <a:solidFill>
                  <a:schemeClr val="tx1"/>
                </a:solidFill>
                <a:latin typeface="Arial" panose="020B0604020202020204" pitchFamily="34" charset="0"/>
              </a:defRPr>
            </a:lvl3pPr>
            <a:lvl4pPr marL="1200150" indent="-171450" defTabSz="685800">
              <a:spcBef>
                <a:spcPct val="20000"/>
              </a:spcBef>
              <a:buChar char="–"/>
              <a:defRPr sz="1500">
                <a:solidFill>
                  <a:schemeClr val="tx1"/>
                </a:solidFill>
                <a:latin typeface="Arial" panose="020B0604020202020204" pitchFamily="34" charset="0"/>
              </a:defRPr>
            </a:lvl4pPr>
            <a:lvl5pPr marL="1543050" indent="-171450" defTabSz="685800">
              <a:spcBef>
                <a:spcPct val="20000"/>
              </a:spcBef>
              <a:buChar char="»"/>
              <a:defRPr sz="1500">
                <a:solidFill>
                  <a:schemeClr val="tx1"/>
                </a:solidFill>
                <a:latin typeface="Arial" panose="020B0604020202020204" pitchFamily="34" charset="0"/>
              </a:defRPr>
            </a:lvl5pPr>
            <a:lvl6pPr marL="20002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4574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29146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371850" indent="-17145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0"/>
              </a:spcBef>
              <a:spcAft>
                <a:spcPct val="0"/>
              </a:spcAft>
              <a:buNone/>
            </a:pPr>
            <a:fld id="{60D45E17-981A-43B8-99DF-01E3C34FEF2C}" type="slidenum">
              <a:rPr lang="en-US" altLang="en-US" sz="700">
                <a:solidFill>
                  <a:srgbClr val="808080"/>
                </a:solidFill>
                <a:latin typeface="Arial Bold" panose="020B0704020202020204" pitchFamily="34" charset="0"/>
                <a:ea typeface="ＭＳ Ｐゴシック" panose="020B0600070205080204" pitchFamily="34" charset="-128"/>
                <a:cs typeface="Arial" panose="020B0604020202020204" pitchFamily="34" charset="0"/>
              </a:rPr>
              <a:pPr fontAlgn="base">
                <a:spcBef>
                  <a:spcPct val="0"/>
                </a:spcBef>
                <a:spcAft>
                  <a:spcPct val="0"/>
                </a:spcAft>
                <a:buNone/>
              </a:pPr>
              <a:t>6</a:t>
            </a:fld>
            <a:endParaRPr lang="en-US" altLang="en-US" sz="1000" b="0">
              <a:solidFill>
                <a:srgbClr val="000000"/>
              </a:solidFill>
              <a:latin typeface="Arial Bold" panose="020B0704020202020204" pitchFamily="34" charset="0"/>
              <a:ea typeface="ＭＳ Ｐゴシック" panose="020B0600070205080204" pitchFamily="34" charset="-128"/>
              <a:cs typeface="Arial" panose="020B0604020202020204" pitchFamily="34" charset="0"/>
            </a:endParaRPr>
          </a:p>
        </p:txBody>
      </p:sp>
      <p:sp>
        <p:nvSpPr>
          <p:cNvPr id="7" name="Text Placeholder 3">
            <a:extLst>
              <a:ext uri="{FF2B5EF4-FFF2-40B4-BE49-F238E27FC236}">
                <a16:creationId xmlns:a16="http://schemas.microsoft.com/office/drawing/2014/main" id="{BCB5D0D7-2875-439D-B360-B2A0E9C7ED62}"/>
              </a:ext>
            </a:extLst>
          </p:cNvPr>
          <p:cNvSpPr txBox="1">
            <a:spLocks/>
          </p:cNvSpPr>
          <p:nvPr/>
        </p:nvSpPr>
        <p:spPr bwMode="auto">
          <a:xfrm>
            <a:off x="1" y="977901"/>
            <a:ext cx="12192000" cy="5113337"/>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lIns="68580" tIns="34290" rIns="68580" bIns="34290">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42863" indent="0" defTabSz="685800">
              <a:buNone/>
              <a:defRPr/>
            </a:pPr>
            <a:endParaRPr lang="en-ZA" sz="135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D247EA85-AC4D-4D5D-A89E-B942735B8D52}"/>
              </a:ext>
            </a:extLst>
          </p:cNvPr>
          <p:cNvSpPr txBox="1">
            <a:spLocks/>
          </p:cNvSpPr>
          <p:nvPr/>
        </p:nvSpPr>
        <p:spPr bwMode="auto">
          <a:xfrm>
            <a:off x="1549401" y="985985"/>
            <a:ext cx="8969375" cy="1446212"/>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43000" indent="-257175" defTabSz="685800">
              <a:spcBef>
                <a:spcPts val="0"/>
              </a:spcBef>
              <a:buFont typeface="Wingdings" panose="05000000000000000000" pitchFamily="2" charset="2"/>
              <a:buChar char="Ø"/>
              <a:defRPr/>
            </a:pPr>
            <a:r>
              <a:rPr lang="en-ZA" b="1" kern="0" dirty="0">
                <a:solidFill>
                  <a:srgbClr val="000000"/>
                </a:solidFill>
                <a:latin typeface="Arial Narrow" panose="020B0606020202030204" pitchFamily="34" charset="0"/>
                <a:cs typeface="Arial" panose="020B0604020202020204" pitchFamily="34" charset="0"/>
              </a:rPr>
              <a:t>10015</a:t>
            </a:r>
            <a:r>
              <a:rPr lang="en-ZA" sz="1350" b="1" kern="0" dirty="0">
                <a:solidFill>
                  <a:srgbClr val="000000"/>
                </a:solidFill>
                <a:latin typeface="Arial Narrow" panose="020B0606020202030204" pitchFamily="34" charset="0"/>
                <a:cs typeface="Arial" panose="020B0604020202020204" pitchFamily="34" charset="0"/>
              </a:rPr>
              <a:t> </a:t>
            </a:r>
            <a:r>
              <a:rPr lang="en-ZA" b="1" kern="0" dirty="0">
                <a:solidFill>
                  <a:srgbClr val="000000"/>
                </a:solidFill>
                <a:latin typeface="Arial Narrow" panose="020B0606020202030204" pitchFamily="34" charset="0"/>
                <a:cs typeface="Arial" panose="020B0604020202020204" pitchFamily="34" charset="0"/>
              </a:rPr>
              <a:t> </a:t>
            </a:r>
            <a:r>
              <a:rPr lang="en-ZA" dirty="0">
                <a:solidFill>
                  <a:srgbClr val="000000"/>
                </a:solidFill>
                <a:latin typeface="Arial Narrow" panose="020B0606020202030204" pitchFamily="34" charset="0"/>
              </a:rPr>
              <a:t>A request to add a Revenue Item GUID under Sale of Goods &amp; Rendering of Services for Telephone services. We bill private / government departments for the usage of telephone services at our </a:t>
            </a:r>
            <a:r>
              <a:rPr lang="en-ZA" dirty="0" err="1">
                <a:solidFill>
                  <a:srgbClr val="000000"/>
                </a:solidFill>
                <a:latin typeface="Arial Narrow" panose="020B0606020202030204" pitchFamily="34" charset="0"/>
              </a:rPr>
              <a:t>Thusong</a:t>
            </a:r>
            <a:r>
              <a:rPr lang="en-ZA" dirty="0">
                <a:solidFill>
                  <a:srgbClr val="000000"/>
                </a:solidFill>
                <a:latin typeface="Arial Narrow" panose="020B0606020202030204" pitchFamily="34" charset="0"/>
              </a:rPr>
              <a:t> Centre. There is no relevant Revenue Item GUID for this</a:t>
            </a:r>
            <a:endParaRPr lang="en-ZA" sz="1350" kern="0" dirty="0">
              <a:solidFill>
                <a:srgbClr val="000000"/>
              </a:solidFill>
              <a:latin typeface="Arial Narrow" panose="020B0606020202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22ADE502-37A7-4384-8B4C-95BA058A778C}"/>
              </a:ext>
            </a:extLst>
          </p:cNvPr>
          <p:cNvSpPr txBox="1"/>
          <p:nvPr/>
        </p:nvSpPr>
        <p:spPr>
          <a:xfrm>
            <a:off x="1698625" y="5535613"/>
            <a:ext cx="8794750"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defTabSz="685800" fontAlgn="base">
              <a:spcBef>
                <a:spcPct val="0"/>
              </a:spcBef>
              <a:spcAft>
                <a:spcPct val="0"/>
              </a:spcAft>
              <a:defRPr/>
            </a:pPr>
            <a:r>
              <a:rPr lang="en-ZA" b="1" dirty="0">
                <a:solidFill>
                  <a:srgbClr val="000000"/>
                </a:solidFill>
              </a:rPr>
              <a:t>Solution: </a:t>
            </a:r>
            <a:r>
              <a:rPr lang="en-ZA" dirty="0">
                <a:solidFill>
                  <a:srgbClr val="000000"/>
                </a:solidFill>
              </a:rPr>
              <a:t>Item Revenue : Exchange revenue: Sales of Goods and Services: Photocopies and Faxes</a:t>
            </a:r>
          </a:p>
          <a:p>
            <a:pPr defTabSz="685800" fontAlgn="base">
              <a:spcBef>
                <a:spcPct val="0"/>
              </a:spcBef>
              <a:spcAft>
                <a:spcPct val="0"/>
              </a:spcAft>
              <a:defRPr/>
            </a:pPr>
            <a:r>
              <a:rPr lang="en-ZA" dirty="0">
                <a:solidFill>
                  <a:srgbClr val="000000"/>
                </a:solidFill>
              </a:rPr>
              <a:t>Propose to change the name to “Photo copies, Faxes and Telephone charges” and to include “Telephone charges”  in the definition.</a:t>
            </a:r>
            <a:endParaRPr lang="en-ZA" sz="1350" dirty="0">
              <a:solidFill>
                <a:srgbClr val="000000"/>
              </a:solidFill>
            </a:endParaRPr>
          </a:p>
        </p:txBody>
      </p:sp>
      <p:pic>
        <p:nvPicPr>
          <p:cNvPr id="44039" name="Picture 3">
            <a:extLst>
              <a:ext uri="{FF2B5EF4-FFF2-40B4-BE49-F238E27FC236}">
                <a16:creationId xmlns:a16="http://schemas.microsoft.com/office/drawing/2014/main" id="{A64D7CE8-AA21-4B26-9912-55F1A0393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1949451"/>
            <a:ext cx="521335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AB362D-0822-48CC-B541-EEA41B48831B}"/>
              </a:ext>
            </a:extLst>
          </p:cNvPr>
          <p:cNvSpPr>
            <a:spLocks noGrp="1"/>
          </p:cNvSpPr>
          <p:nvPr>
            <p:ph type="subTitle" idx="1"/>
          </p:nvPr>
        </p:nvSpPr>
        <p:spPr>
          <a:xfrm>
            <a:off x="-1333501" y="1343025"/>
            <a:ext cx="13092113" cy="2085974"/>
          </a:xfrm>
        </p:spPr>
        <p:txBody>
          <a:bodyPr/>
          <a:lstStyle/>
          <a:p>
            <a:r>
              <a:rPr lang="en-ZA" dirty="0" err="1">
                <a:solidFill>
                  <a:schemeClr val="bg1"/>
                </a:solidFill>
              </a:rPr>
              <a:t>Te</a:t>
            </a:r>
            <a:endParaRPr lang="en-ZA" dirty="0">
              <a:solidFill>
                <a:schemeClr val="bg1"/>
              </a:solidFill>
            </a:endParaRPr>
          </a:p>
        </p:txBody>
      </p:sp>
      <p:pic>
        <p:nvPicPr>
          <p:cNvPr id="4" name="Picture 3">
            <a:extLst>
              <a:ext uri="{FF2B5EF4-FFF2-40B4-BE49-F238E27FC236}">
                <a16:creationId xmlns:a16="http://schemas.microsoft.com/office/drawing/2014/main" id="{FB795DFB-A6B4-4D84-9C37-3487A46898ED}"/>
              </a:ext>
            </a:extLst>
          </p:cNvPr>
          <p:cNvPicPr>
            <a:picLocks noChangeAspect="1"/>
          </p:cNvPicPr>
          <p:nvPr/>
        </p:nvPicPr>
        <p:blipFill>
          <a:blip r:embed="rId2"/>
          <a:stretch>
            <a:fillRect/>
          </a:stretch>
        </p:blipFill>
        <p:spPr>
          <a:xfrm>
            <a:off x="0" y="0"/>
            <a:ext cx="12398835" cy="7786688"/>
          </a:xfrm>
          <a:prstGeom prst="rect">
            <a:avLst/>
          </a:prstGeom>
        </p:spPr>
      </p:pic>
      <p:sp>
        <p:nvSpPr>
          <p:cNvPr id="6" name="TextBox 5">
            <a:extLst>
              <a:ext uri="{FF2B5EF4-FFF2-40B4-BE49-F238E27FC236}">
                <a16:creationId xmlns:a16="http://schemas.microsoft.com/office/drawing/2014/main" id="{CF924C49-75AB-44FD-A7BD-551AF9093A2D}"/>
              </a:ext>
            </a:extLst>
          </p:cNvPr>
          <p:cNvSpPr txBox="1"/>
          <p:nvPr/>
        </p:nvSpPr>
        <p:spPr>
          <a:xfrm>
            <a:off x="2955766" y="1343025"/>
            <a:ext cx="598411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rPr>
              <a:t>ITEM SEGMENT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3600" b="1" cap="all" dirty="0">
                <a:solidFill>
                  <a:prstClr val="white"/>
                </a:solidFill>
                <a:latin typeface="Calibri" panose="020F0502020204030204" pitchFamily="34" charset="0"/>
              </a:rPr>
              <a:t>EXPENDITURE</a:t>
            </a: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1" i="0" u="none" strike="noStrike" kern="1200" cap="all"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7204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Item Expenditure</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fld id="{842193E1-D56C-4D5D-B8D2-CB398B774249}" type="slidenum">
              <a:rPr lang="en-US" altLang="en-US" sz="1000">
                <a:solidFill>
                  <a:srgbClr val="808080"/>
                </a:solidFill>
                <a:latin typeface="Arial Bold" panose="020B0704020202020204" pitchFamily="34" charset="0"/>
                <a:cs typeface="Arial" pitchFamily="34" charset="0"/>
              </a:rPr>
              <a:pPr fontAlgn="base">
                <a:spcBef>
                  <a:spcPct val="0"/>
                </a:spcBef>
                <a:spcAft>
                  <a:spcPct val="0"/>
                </a:spcAft>
                <a:buNone/>
                <a:defRPr/>
              </a:pPr>
              <a:t>8</a:t>
            </a:fld>
            <a:endParaRPr lang="en-US" altLang="en-US" sz="1400" b="0" dirty="0">
              <a:solidFill>
                <a:srgbClr val="000000"/>
              </a:solidFill>
              <a:latin typeface="Arial Bold" panose="020B0704020202020204" pitchFamily="34" charset="0"/>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63526"/>
            <a:ext cx="12192000" cy="5026886"/>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None/>
              <a:defRPr/>
            </a:pPr>
            <a:endParaRPr lang="en-ZA" sz="180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13252" y="1049629"/>
            <a:ext cx="12032974" cy="502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lgn="just">
              <a:spcBef>
                <a:spcPts val="0"/>
              </a:spcBef>
              <a:buFont typeface="Wingdings" panose="05000000000000000000" pitchFamily="2" charset="2"/>
              <a:buChar char="Ø"/>
            </a:pPr>
            <a:r>
              <a:rPr lang="en-ZA" b="1" kern="0" dirty="0">
                <a:solidFill>
                  <a:srgbClr val="000000"/>
                </a:solidFill>
                <a:latin typeface="Arial Narrow" panose="020B0606020202030204" pitchFamily="34" charset="0"/>
                <a:cs typeface="Arial" panose="020B0604020202020204" pitchFamily="34" charset="0"/>
              </a:rPr>
              <a:t>8932: </a:t>
            </a:r>
            <a:r>
              <a:rPr lang="en-US" kern="0" dirty="0">
                <a:solidFill>
                  <a:srgbClr val="000000"/>
                </a:solidFill>
                <a:latin typeface="Arial Narrow" panose="020B0606020202030204" pitchFamily="34" charset="0"/>
                <a:cs typeface="Arial" panose="020B0604020202020204" pitchFamily="34" charset="0"/>
              </a:rPr>
              <a:t>The Chart does not allow you to split the "Cellphone and Telephone Allowance" between the Allowance and the re-imbursement. There must be a line item where the expenditure is re-</a:t>
            </a:r>
            <a:r>
              <a:rPr lang="en-US" kern="0" dirty="0" err="1">
                <a:solidFill>
                  <a:srgbClr val="000000"/>
                </a:solidFill>
                <a:latin typeface="Arial Narrow" panose="020B0606020202030204" pitchFamily="34" charset="0"/>
                <a:cs typeface="Arial" panose="020B0604020202020204" pitchFamily="34" charset="0"/>
              </a:rPr>
              <a:t>imbursive</a:t>
            </a:r>
            <a:r>
              <a:rPr lang="en-US" kern="0" dirty="0">
                <a:solidFill>
                  <a:srgbClr val="000000"/>
                </a:solidFill>
                <a:latin typeface="Arial Narrow" panose="020B0606020202030204" pitchFamily="34" charset="0"/>
                <a:cs typeface="Arial" panose="020B0604020202020204" pitchFamily="34" charset="0"/>
              </a:rPr>
              <a:t>. An employee here bought airtime because a building burnt down and he (and others) could not use the landline. He bought for himself and others. We cannot re-</a:t>
            </a:r>
            <a:r>
              <a:rPr lang="en-US" kern="0" dirty="0" err="1">
                <a:solidFill>
                  <a:srgbClr val="000000"/>
                </a:solidFill>
                <a:latin typeface="Arial Narrow" panose="020B0606020202030204" pitchFamily="34" charset="0"/>
                <a:cs typeface="Arial" panose="020B0604020202020204" pitchFamily="34" charset="0"/>
              </a:rPr>
              <a:t>imburse</a:t>
            </a:r>
            <a:r>
              <a:rPr lang="en-US" kern="0" dirty="0">
                <a:solidFill>
                  <a:srgbClr val="000000"/>
                </a:solidFill>
                <a:latin typeface="Arial Narrow" panose="020B0606020202030204" pitchFamily="34" charset="0"/>
                <a:cs typeface="Arial" panose="020B0604020202020204" pitchFamily="34" charset="0"/>
              </a:rPr>
              <a:t> him from the allowance and maybe we need a line item for that</a:t>
            </a:r>
          </a:p>
        </p:txBody>
      </p:sp>
      <p:sp>
        <p:nvSpPr>
          <p:cNvPr id="3" name="TextBox 2"/>
          <p:cNvSpPr txBox="1"/>
          <p:nvPr/>
        </p:nvSpPr>
        <p:spPr>
          <a:xfrm>
            <a:off x="13252" y="5441193"/>
            <a:ext cx="11502887" cy="646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en-ZA" b="1" dirty="0">
                <a:solidFill>
                  <a:srgbClr val="000000"/>
                </a:solidFill>
              </a:rPr>
              <a:t>Solution</a:t>
            </a:r>
            <a:r>
              <a:rPr lang="en-ZA" dirty="0">
                <a:solidFill>
                  <a:srgbClr val="000000"/>
                </a:solidFill>
              </a:rPr>
              <a:t>: A</a:t>
            </a:r>
            <a:r>
              <a:rPr lang="en-US" dirty="0">
                <a:solidFill>
                  <a:srgbClr val="000000"/>
                </a:solidFill>
              </a:rPr>
              <a:t>mend the description: to Cellular Expenditure and definition to include reimbursements of cellular expenditure</a:t>
            </a:r>
          </a:p>
        </p:txBody>
      </p:sp>
      <p:pic>
        <p:nvPicPr>
          <p:cNvPr id="2" name="Picture 1"/>
          <p:cNvPicPr>
            <a:picLocks noChangeAspect="1"/>
          </p:cNvPicPr>
          <p:nvPr/>
        </p:nvPicPr>
        <p:blipFill rotWithShape="1">
          <a:blip r:embed="rId2"/>
          <a:srcRect l="18817" t="47248" r="14771" b="13378"/>
          <a:stretch/>
        </p:blipFill>
        <p:spPr>
          <a:xfrm>
            <a:off x="1519342" y="2348881"/>
            <a:ext cx="9118179" cy="3092312"/>
          </a:xfrm>
          <a:prstGeom prst="rect">
            <a:avLst/>
          </a:prstGeom>
        </p:spPr>
      </p:pic>
    </p:spTree>
    <p:extLst>
      <p:ext uri="{BB962C8B-B14F-4D97-AF65-F5344CB8AC3E}">
        <p14:creationId xmlns:p14="http://schemas.microsoft.com/office/powerpoint/2010/main" val="251056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1"/>
            <a:ext cx="9144000" cy="1052513"/>
          </a:xfrm>
        </p:spPr>
        <p:txBody>
          <a:bodyPr/>
          <a:lstStyle/>
          <a:p>
            <a:pPr algn="ctr"/>
            <a:r>
              <a:rPr lang="en-ZA" altLang="en-US" b="1" dirty="0">
                <a:latin typeface="Arial" panose="020B0604020202020204" pitchFamily="34" charset="0"/>
              </a:rPr>
              <a:t>Item Expenditure</a:t>
            </a:r>
          </a:p>
        </p:txBody>
      </p:sp>
      <p:sp>
        <p:nvSpPr>
          <p:cNvPr id="48132" name="Slide Number Placeholder 3"/>
          <p:cNvSpPr>
            <a:spLocks noGrp="1"/>
          </p:cNvSpPr>
          <p:nvPr>
            <p:ph type="sldNum" sz="quarter" idx="12"/>
          </p:nvPr>
        </p:nvSpPr>
        <p:spPr>
          <a:xfrm>
            <a:off x="8527877" y="638383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fld id="{842193E1-D56C-4D5D-B8D2-CB398B774249}" type="slidenum">
              <a:rPr lang="en-US" altLang="en-US" sz="1000">
                <a:solidFill>
                  <a:srgbClr val="808080"/>
                </a:solidFill>
                <a:latin typeface="Arial Bold" panose="020B0704020202020204" pitchFamily="34" charset="0"/>
                <a:cs typeface="Arial" pitchFamily="34" charset="0"/>
              </a:rPr>
              <a:pPr fontAlgn="base">
                <a:spcBef>
                  <a:spcPct val="0"/>
                </a:spcBef>
                <a:spcAft>
                  <a:spcPct val="0"/>
                </a:spcAft>
                <a:buNone/>
                <a:defRPr/>
              </a:pPr>
              <a:t>9</a:t>
            </a:fld>
            <a:endParaRPr lang="en-US" altLang="en-US" sz="1400" b="0" dirty="0">
              <a:solidFill>
                <a:srgbClr val="000000"/>
              </a:solidFill>
              <a:latin typeface="Arial Bold" panose="020B0704020202020204" pitchFamily="34" charset="0"/>
              <a:cs typeface="Arial" pitchFamily="34" charset="0"/>
            </a:endParaRPr>
          </a:p>
        </p:txBody>
      </p:sp>
      <p:sp>
        <p:nvSpPr>
          <p:cNvPr id="7" name="Text Placeholder 3">
            <a:extLst>
              <a:ext uri="{FF2B5EF4-FFF2-40B4-BE49-F238E27FC236}">
                <a16:creationId xmlns:a16="http://schemas.microsoft.com/office/drawing/2014/main" id="{60F5EAA9-7284-4C77-A180-6A754AA463F4}"/>
              </a:ext>
            </a:extLst>
          </p:cNvPr>
          <p:cNvSpPr txBox="1">
            <a:spLocks/>
          </p:cNvSpPr>
          <p:nvPr/>
        </p:nvSpPr>
        <p:spPr bwMode="auto">
          <a:xfrm>
            <a:off x="0" y="1073755"/>
            <a:ext cx="12192000" cy="5016656"/>
          </a:xfrm>
          <a:prstGeom prst="rect">
            <a:avLst/>
          </a:prstGeom>
          <a:pattFill prst="pct75">
            <a:fgClr>
              <a:srgbClr val="FFE89F"/>
            </a:fgClr>
            <a:bgClr>
              <a:srgbClr val="B8E08C"/>
            </a:bgClr>
          </a:pattFill>
          <a:ln>
            <a:solidFill>
              <a:srgbClr val="FFE89F"/>
            </a:solidFill>
          </a:ln>
        </p:spPr>
        <p:style>
          <a:lnRef idx="0">
            <a:scrgbClr r="0" g="0" b="0"/>
          </a:lnRef>
          <a:fillRef idx="1003">
            <a:schemeClr val="lt1"/>
          </a:fillRef>
          <a:effectRef idx="0">
            <a:scrgbClr r="0" g="0" b="0"/>
          </a:effectRef>
          <a:fontRef idx="major"/>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2000">
                <a:solidFill>
                  <a:schemeClr val="tx1"/>
                </a:solidFill>
                <a:latin typeface="+mj-lt"/>
                <a:ea typeface="+mj-ea"/>
                <a:cs typeface="+mj-cs"/>
              </a:defRPr>
            </a:lvl1pPr>
            <a:lvl2pPr marL="742950" indent="-285750" algn="l" rtl="0" eaLnBrk="0" fontAlgn="base" hangingPunct="0">
              <a:spcBef>
                <a:spcPct val="20000"/>
              </a:spcBef>
              <a:spcAft>
                <a:spcPct val="0"/>
              </a:spcAft>
              <a:buChar char="–"/>
              <a:defRPr sz="2000">
                <a:solidFill>
                  <a:schemeClr val="tx1"/>
                </a:solidFill>
                <a:latin typeface="+mj-lt"/>
                <a:ea typeface="+mj-ea"/>
                <a:cs typeface="+mj-cs"/>
              </a:defRPr>
            </a:lvl2pPr>
            <a:lvl3pPr marL="1143000" indent="-228600" algn="l" rtl="0" eaLnBrk="0" fontAlgn="base" hangingPunct="0">
              <a:spcBef>
                <a:spcPct val="20000"/>
              </a:spcBef>
              <a:spcAft>
                <a:spcPct val="0"/>
              </a:spcAft>
              <a:buChar char="•"/>
              <a:defRPr sz="2000">
                <a:solidFill>
                  <a:schemeClr val="tx1"/>
                </a:solidFill>
                <a:latin typeface="+mj-lt"/>
                <a:ea typeface="+mj-ea"/>
                <a:cs typeface="+mj-cs"/>
              </a:defRPr>
            </a:lvl3pPr>
            <a:lvl4pPr marL="1600200" indent="-228600" algn="l" rtl="0" eaLnBrk="0" fontAlgn="base" hangingPunct="0">
              <a:spcBef>
                <a:spcPct val="20000"/>
              </a:spcBef>
              <a:spcAft>
                <a:spcPct val="0"/>
              </a:spcAft>
              <a:buChar char="–"/>
              <a:defRPr sz="2000">
                <a:solidFill>
                  <a:schemeClr val="tx1"/>
                </a:solidFill>
                <a:latin typeface="+mj-lt"/>
                <a:ea typeface="+mj-ea"/>
                <a:cs typeface="+mj-cs"/>
              </a:defRPr>
            </a:lvl4pPr>
            <a:lvl5pPr marL="2057400" indent="-228600" algn="l" rtl="0" eaLnBrk="0" fontAlgn="base" hangingPunct="0">
              <a:spcBef>
                <a:spcPct val="20000"/>
              </a:spcBef>
              <a:spcAft>
                <a:spcPct val="0"/>
              </a:spcAft>
              <a:buChar char="»"/>
              <a:defRPr sz="2000">
                <a:solidFill>
                  <a:schemeClr val="tx1"/>
                </a:solidFill>
                <a:latin typeface="+mj-lt"/>
                <a:ea typeface="+mj-ea"/>
                <a:cs typeface="+mj-cs"/>
              </a:defRPr>
            </a:lvl5pPr>
            <a:lvl6pPr marL="2514600" indent="-228600" algn="l" rtl="0" fontAlgn="base">
              <a:spcBef>
                <a:spcPct val="20000"/>
              </a:spcBef>
              <a:spcAft>
                <a:spcPct val="0"/>
              </a:spcAft>
              <a:buChar char="»"/>
              <a:defRPr sz="2000">
                <a:solidFill>
                  <a:schemeClr val="tx1"/>
                </a:solidFill>
                <a:latin typeface="+mj-lt"/>
                <a:ea typeface="+mj-ea"/>
                <a:cs typeface="+mj-cs"/>
              </a:defRPr>
            </a:lvl6pPr>
            <a:lvl7pPr marL="2971800" indent="-228600" algn="l" rtl="0" fontAlgn="base">
              <a:spcBef>
                <a:spcPct val="20000"/>
              </a:spcBef>
              <a:spcAft>
                <a:spcPct val="0"/>
              </a:spcAft>
              <a:buChar char="»"/>
              <a:defRPr sz="2000">
                <a:solidFill>
                  <a:schemeClr val="tx1"/>
                </a:solidFill>
                <a:latin typeface="+mj-lt"/>
                <a:ea typeface="+mj-ea"/>
                <a:cs typeface="+mj-cs"/>
              </a:defRPr>
            </a:lvl7pPr>
            <a:lvl8pPr marL="3429000" indent="-228600" algn="l" rtl="0" fontAlgn="base">
              <a:spcBef>
                <a:spcPct val="20000"/>
              </a:spcBef>
              <a:spcAft>
                <a:spcPct val="0"/>
              </a:spcAft>
              <a:buChar char="»"/>
              <a:defRPr sz="2000">
                <a:solidFill>
                  <a:schemeClr val="tx1"/>
                </a:solidFill>
                <a:latin typeface="+mj-lt"/>
                <a:ea typeface="+mj-ea"/>
                <a:cs typeface="+mj-cs"/>
              </a:defRPr>
            </a:lvl8pPr>
            <a:lvl9pPr marL="3886200" indent="-228600" algn="l" rtl="0" fontAlgn="base">
              <a:spcBef>
                <a:spcPct val="20000"/>
              </a:spcBef>
              <a:spcAft>
                <a:spcPct val="0"/>
              </a:spcAft>
              <a:buChar char="»"/>
              <a:defRPr sz="2000">
                <a:solidFill>
                  <a:schemeClr val="tx1"/>
                </a:solidFill>
                <a:latin typeface="+mj-lt"/>
                <a:ea typeface="+mj-ea"/>
                <a:cs typeface="+mj-cs"/>
              </a:defRPr>
            </a:lvl9pPr>
          </a:lstStyle>
          <a:p>
            <a:pPr marL="57150" indent="0">
              <a:buNone/>
            </a:pPr>
            <a:endParaRPr lang="en-ZA" sz="1800" b="1" kern="0" dirty="0">
              <a:ln w="11430">
                <a:solidFill>
                  <a:srgbClr val="333399">
                    <a:lumMod val="60000"/>
                    <a:lumOff val="40000"/>
                  </a:srgbClr>
                </a:solidFill>
              </a:ln>
              <a:solidFill>
                <a:srgbClr val="0070C0"/>
              </a:solidFill>
              <a:effectLst>
                <a:outerShdw blurRad="50800" dist="39000" dir="5460000" algn="tl">
                  <a:srgbClr val="000000">
                    <a:alpha val="38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 Placeholder 3">
            <a:extLst>
              <a:ext uri="{FF2B5EF4-FFF2-40B4-BE49-F238E27FC236}">
                <a16:creationId xmlns:a16="http://schemas.microsoft.com/office/drawing/2014/main" id="{EC3CFC03-5481-4B68-B3FC-B622D46F61F0}"/>
              </a:ext>
            </a:extLst>
          </p:cNvPr>
          <p:cNvSpPr txBox="1">
            <a:spLocks/>
          </p:cNvSpPr>
          <p:nvPr/>
        </p:nvSpPr>
        <p:spPr bwMode="auto">
          <a:xfrm>
            <a:off x="159026" y="1052514"/>
            <a:ext cx="12032974" cy="505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24000" algn="just">
              <a:spcBef>
                <a:spcPts val="0"/>
              </a:spcBef>
              <a:buFont typeface="Wingdings" panose="05000000000000000000" pitchFamily="2" charset="2"/>
              <a:buChar char="Ø"/>
            </a:pPr>
            <a:r>
              <a:rPr lang="en-ZA" sz="1800" b="1" kern="0" dirty="0">
                <a:solidFill>
                  <a:srgbClr val="000000"/>
                </a:solidFill>
                <a:latin typeface="Arial Narrow" panose="020B0606020202030204" pitchFamily="34" charset="0"/>
                <a:cs typeface="Arial" panose="020B0604020202020204" pitchFamily="34" charset="0"/>
              </a:rPr>
              <a:t>9985</a:t>
            </a:r>
            <a:r>
              <a:rPr lang="en-ZA" sz="1800" b="1" kern="0" dirty="0">
                <a:solidFill>
                  <a:srgbClr val="000000"/>
                </a:solidFill>
                <a:latin typeface="Arial" panose="020B0604020202020204" pitchFamily="34" charset="0"/>
                <a:cs typeface="Arial" panose="020B0604020202020204" pitchFamily="34" charset="0"/>
              </a:rPr>
              <a:t>: </a:t>
            </a:r>
            <a:r>
              <a:rPr lang="en-US" dirty="0">
                <a:solidFill>
                  <a:srgbClr val="000000"/>
                </a:solidFill>
              </a:rPr>
              <a:t>On behalf of City power: Please add 'Oil Testing'  under Laboratory services under the item expenditure - consultants and professional fees.</a:t>
            </a:r>
            <a:r>
              <a:rPr lang="en-US" sz="1800" dirty="0">
                <a:solidFill>
                  <a:srgbClr val="000000"/>
                </a:solidFill>
              </a:rPr>
              <a:t> </a:t>
            </a:r>
          </a:p>
          <a:p>
            <a:pPr marL="0" indent="0" algn="just">
              <a:spcBef>
                <a:spcPts val="0"/>
              </a:spcBef>
              <a:buNone/>
            </a:pPr>
            <a:r>
              <a:rPr lang="en-ZA" sz="1800" kern="0" dirty="0">
                <a:solidFill>
                  <a:srgbClr val="000000"/>
                </a:solidFill>
                <a:latin typeface="Arial" panose="020B0604020202020204" pitchFamily="34" charset="0"/>
                <a:cs typeface="Arial" panose="020B0604020202020204" pitchFamily="34" charset="0"/>
              </a:rPr>
              <a:t>     Logged by City of Joburg : March 2020</a:t>
            </a:r>
          </a:p>
        </p:txBody>
      </p:sp>
      <p:sp>
        <p:nvSpPr>
          <p:cNvPr id="3" name="TextBox 2"/>
          <p:cNvSpPr txBox="1"/>
          <p:nvPr/>
        </p:nvSpPr>
        <p:spPr>
          <a:xfrm>
            <a:off x="410817" y="5157192"/>
            <a:ext cx="909606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en-ZA" b="1" dirty="0">
                <a:solidFill>
                  <a:srgbClr val="000000"/>
                </a:solidFill>
              </a:rPr>
              <a:t>Solution</a:t>
            </a:r>
            <a:r>
              <a:rPr lang="en-ZA" dirty="0">
                <a:solidFill>
                  <a:srgbClr val="000000"/>
                </a:solidFill>
              </a:rPr>
              <a:t>: To add a line called “Electrical” –Definition to include “Oil Testing of Electrical equipment”</a:t>
            </a:r>
          </a:p>
        </p:txBody>
      </p:sp>
      <p:pic>
        <p:nvPicPr>
          <p:cNvPr id="5" name="Picture 4">
            <a:extLst>
              <a:ext uri="{FF2B5EF4-FFF2-40B4-BE49-F238E27FC236}">
                <a16:creationId xmlns:a16="http://schemas.microsoft.com/office/drawing/2014/main" id="{B8476C2E-A143-45F8-B43F-316932874AD5}"/>
              </a:ext>
            </a:extLst>
          </p:cNvPr>
          <p:cNvPicPr>
            <a:picLocks noChangeAspect="1"/>
          </p:cNvPicPr>
          <p:nvPr/>
        </p:nvPicPr>
        <p:blipFill>
          <a:blip r:embed="rId2"/>
          <a:stretch>
            <a:fillRect/>
          </a:stretch>
        </p:blipFill>
        <p:spPr>
          <a:xfrm>
            <a:off x="2711623" y="2077133"/>
            <a:ext cx="4953000" cy="3009900"/>
          </a:xfrm>
          <a:prstGeom prst="rect">
            <a:avLst/>
          </a:prstGeom>
        </p:spPr>
      </p:pic>
    </p:spTree>
    <p:extLst>
      <p:ext uri="{BB962C8B-B14F-4D97-AF65-F5344CB8AC3E}">
        <p14:creationId xmlns:p14="http://schemas.microsoft.com/office/powerpoint/2010/main" val="3055231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7C2A3B03E9DB43A55414B6EEF3155D" ma:contentTypeVersion="9" ma:contentTypeDescription="Create a new document." ma:contentTypeScope="" ma:versionID="c26e0631e2b09e3cd4cd751f03b20602">
  <xsd:schema xmlns:xsd="http://www.w3.org/2001/XMLSchema" xmlns:xs="http://www.w3.org/2001/XMLSchema" xmlns:p="http://schemas.microsoft.com/office/2006/metadata/properties" xmlns:ns2="2d230f52-ef1a-42eb-a52c-6040d768ed0f" targetNamespace="http://schemas.microsoft.com/office/2006/metadata/properties" ma:root="true" ma:fieldsID="f895bdae677e6cc3971e7cba16ab1666" ns2:_="">
    <xsd:import namespace="2d230f52-ef1a-42eb-a52c-6040d768ed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30f52-ef1a-42eb-a52c-6040d768ed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1A6585-BA73-4389-8698-24BBC0E86E37}">
  <ds:schemaRefs>
    <ds:schemaRef ds:uri="02ddbd5d-fd07-48e1-aac1-77206a1fa4f2"/>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edcec0ab-144b-496b-84c6-4a70d0ee09cf"/>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6FCEAC72-A9D5-4294-8159-947A872BD06F}"/>
</file>

<file path=customXml/itemProps3.xml><?xml version="1.0" encoding="utf-8"?>
<ds:datastoreItem xmlns:ds="http://schemas.openxmlformats.org/officeDocument/2006/customXml" ds:itemID="{4C820709-97E8-4715-AC0A-C72EA380D8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3227</TotalTime>
  <Words>1944</Words>
  <Application>Microsoft Office PowerPoint</Application>
  <PresentationFormat>Widescreen</PresentationFormat>
  <Paragraphs>185</Paragraphs>
  <Slides>32</Slides>
  <Notes>1</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32</vt:i4>
      </vt:variant>
    </vt:vector>
  </HeadingPairs>
  <TitlesOfParts>
    <vt:vector size="49" baseType="lpstr">
      <vt:lpstr>ＭＳ Ｐゴシック</vt:lpstr>
      <vt:lpstr>ＭＳ Ｐゴシック</vt:lpstr>
      <vt:lpstr>Arial</vt:lpstr>
      <vt:lpstr>Arial Bold</vt:lpstr>
      <vt:lpstr>Arial Bold Italic</vt:lpstr>
      <vt:lpstr>Arial Narrow</vt:lpstr>
      <vt:lpstr>Arial Unicode MS</vt:lpstr>
      <vt:lpstr>Calibri</vt:lpstr>
      <vt:lpstr>Calibri Light</vt:lpstr>
      <vt:lpstr>Osaka</vt:lpstr>
      <vt:lpstr>Verdana</vt:lpstr>
      <vt:lpstr>Wingdings</vt:lpstr>
      <vt:lpstr>Office Theme</vt:lpstr>
      <vt:lpstr>11_Blank Presentation</vt:lpstr>
      <vt:lpstr>12_Blank Presentation</vt:lpstr>
      <vt:lpstr>13_Blank Presentation</vt:lpstr>
      <vt:lpstr>14_Blank Presentation</vt:lpstr>
      <vt:lpstr>PowerPoint Presentation</vt:lpstr>
      <vt:lpstr>PowerPoint Presentation</vt:lpstr>
      <vt:lpstr>Item Revenue</vt:lpstr>
      <vt:lpstr> GRAP 11 – Construction Revenue</vt:lpstr>
      <vt:lpstr>Item Revenue</vt:lpstr>
      <vt:lpstr>Item Revenue</vt:lpstr>
      <vt:lpstr>PowerPoint Presentation</vt:lpstr>
      <vt:lpstr>Item Expenditure</vt:lpstr>
      <vt:lpstr>Item Expenditure</vt:lpstr>
      <vt:lpstr>Item Expenditure</vt:lpstr>
      <vt:lpstr>Item Expenditure</vt:lpstr>
      <vt:lpstr>Item Expenditure</vt:lpstr>
      <vt:lpstr>PowerPoint Presentation</vt:lpstr>
      <vt:lpstr>Item Assets</vt:lpstr>
      <vt:lpstr>Item Assets</vt:lpstr>
      <vt:lpstr>Item Assets</vt:lpstr>
      <vt:lpstr>Item Assets: Heritage Assets</vt:lpstr>
      <vt:lpstr>Item Assets – Land inventory</vt:lpstr>
      <vt:lpstr>Item Assets</vt:lpstr>
      <vt:lpstr>Item Assets</vt:lpstr>
      <vt:lpstr>PowerPoint Presentation</vt:lpstr>
      <vt:lpstr>Item Liabilities</vt:lpstr>
      <vt:lpstr>Item Liabilities</vt:lpstr>
      <vt:lpstr>Item Liabilities</vt:lpstr>
      <vt:lpstr>Item Liabilities</vt:lpstr>
      <vt:lpstr>PowerPoint Presentation</vt:lpstr>
      <vt:lpstr>Item Gains &amp; Losses</vt:lpstr>
      <vt:lpstr>PowerPoint Presentation</vt:lpstr>
      <vt:lpstr>Fund segment</vt:lpstr>
      <vt:lpstr>Fund Segment</vt:lpstr>
      <vt:lpstr>Fund Segment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Ria von Ronge</dc:creator>
  <cp:lastModifiedBy>Una Rautenbach</cp:lastModifiedBy>
  <cp:revision>61</cp:revision>
  <dcterms:created xsi:type="dcterms:W3CDTF">2020-08-05T08:13:28Z</dcterms:created>
  <dcterms:modified xsi:type="dcterms:W3CDTF">2020-11-09T06:41:04Z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0x010100257C2A3B03E9DB43A55414B6EEF3155D</vt:lpwstr>
  </property>
</Properties>
</file>